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1" r:id="rId17"/>
    <p:sldId id="270" r:id="rId18"/>
    <p:sldId id="273" r:id="rId19"/>
    <p:sldId id="276" r:id="rId20"/>
    <p:sldId id="281" r:id="rId21"/>
    <p:sldId id="282" r:id="rId22"/>
    <p:sldId id="277" r:id="rId23"/>
    <p:sldId id="278" r:id="rId24"/>
    <p:sldId id="279" r:id="rId25"/>
    <p:sldId id="280"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ICA" initials="J" lastIdx="1" clrIdx="0">
    <p:extLst>
      <p:ext uri="{19B8F6BF-5375-455C-9EA6-DF929625EA0E}">
        <p15:presenceInfo xmlns:p15="http://schemas.microsoft.com/office/powerpoint/2012/main" userId="JESIC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6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19T19:04:12.807" idx="1">
    <p:pos x="10" y="10"/>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646170" y="1826530"/>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780828" y="2555315"/>
            <a:ext cx="10993549" cy="1475013"/>
          </a:xfrm>
          <a:effectLst/>
        </p:spPr>
        <p:txBody>
          <a:bodyPr anchor="b">
            <a:normAutofit/>
          </a:bodyPr>
          <a:lstStyle>
            <a:lvl1pPr>
              <a:defRPr sz="3600">
                <a:solidFill>
                  <a:schemeClr val="accent1"/>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915490" y="6309307"/>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1/19/2018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CB7E2-991D-409F-9338-B2AF892BCA4E}"/>
              </a:ext>
            </a:extLst>
          </p:cNvPr>
          <p:cNvSpPr>
            <a:spLocks noGrp="1"/>
          </p:cNvSpPr>
          <p:nvPr>
            <p:ph type="ctrTitle"/>
          </p:nvPr>
        </p:nvSpPr>
        <p:spPr/>
        <p:txBody>
          <a:bodyPr>
            <a:normAutofit fontScale="90000"/>
          </a:bodyPr>
          <a:lstStyle/>
          <a:p>
            <a:r>
              <a:rPr lang="es-MX" b="1" dirty="0">
                <a:solidFill>
                  <a:schemeClr val="bg1"/>
                </a:solidFill>
              </a:rPr>
              <a:t>Análisis de TWEETS </a:t>
            </a:r>
            <a:br>
              <a:rPr lang="es-MX" b="1" dirty="0">
                <a:solidFill>
                  <a:schemeClr val="bg1"/>
                </a:solidFill>
              </a:rPr>
            </a:br>
            <a:br>
              <a:rPr lang="es-MX" dirty="0">
                <a:solidFill>
                  <a:schemeClr val="bg1"/>
                </a:solidFill>
              </a:rPr>
            </a:br>
            <a:r>
              <a:rPr lang="es-MX" dirty="0">
                <a:solidFill>
                  <a:schemeClr val="bg1"/>
                </a:solidFill>
              </a:rPr>
              <a:t>#</a:t>
            </a:r>
            <a:r>
              <a:rPr lang="es-MX" dirty="0" err="1">
                <a:solidFill>
                  <a:schemeClr val="bg1"/>
                </a:solidFill>
              </a:rPr>
              <a:t>seguridadinterior</a:t>
            </a:r>
            <a:br>
              <a:rPr lang="es-MX" dirty="0">
                <a:solidFill>
                  <a:schemeClr val="bg1"/>
                </a:solidFill>
              </a:rPr>
            </a:br>
            <a:r>
              <a:rPr lang="es-MX" dirty="0">
                <a:solidFill>
                  <a:schemeClr val="bg1"/>
                </a:solidFill>
              </a:rPr>
              <a:t>#</a:t>
            </a:r>
            <a:r>
              <a:rPr lang="es-MX" dirty="0" err="1">
                <a:solidFill>
                  <a:schemeClr val="bg1"/>
                </a:solidFill>
              </a:rPr>
              <a:t>pri</a:t>
            </a:r>
            <a:endParaRPr lang="en-US" dirty="0">
              <a:solidFill>
                <a:schemeClr val="bg1"/>
              </a:solidFill>
            </a:endParaRPr>
          </a:p>
        </p:txBody>
      </p:sp>
    </p:spTree>
    <p:extLst>
      <p:ext uri="{BB962C8B-B14F-4D97-AF65-F5344CB8AC3E}">
        <p14:creationId xmlns:p14="http://schemas.microsoft.com/office/powerpoint/2010/main" val="97696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2063C-6763-4190-A007-A22CFDB73AFB}"/>
              </a:ext>
            </a:extLst>
          </p:cNvPr>
          <p:cNvSpPr>
            <a:spLocks noGrp="1"/>
          </p:cNvSpPr>
          <p:nvPr>
            <p:ph type="title"/>
          </p:nvPr>
        </p:nvSpPr>
        <p:spPr/>
        <p:txBody>
          <a:bodyPr/>
          <a:lstStyle/>
          <a:p>
            <a:r>
              <a:rPr lang="es-MX" dirty="0"/>
              <a:t>RESULTADO </a:t>
            </a:r>
            <a:endParaRPr lang="en-US" dirty="0"/>
          </a:p>
        </p:txBody>
      </p:sp>
      <p:sp>
        <p:nvSpPr>
          <p:cNvPr id="3" name="Marcador de contenido 2">
            <a:extLst>
              <a:ext uri="{FF2B5EF4-FFF2-40B4-BE49-F238E27FC236}">
                <a16:creationId xmlns:a16="http://schemas.microsoft.com/office/drawing/2014/main" id="{2A7C776E-4726-4C00-B3FF-45FDDC6BEE13}"/>
              </a:ext>
            </a:extLst>
          </p:cNvPr>
          <p:cNvSpPr>
            <a:spLocks noGrp="1"/>
          </p:cNvSpPr>
          <p:nvPr>
            <p:ph idx="1"/>
          </p:nvPr>
        </p:nvSpPr>
        <p:spPr/>
        <p:txBody>
          <a:bodyPr/>
          <a:lstStyle/>
          <a:p>
            <a:endParaRPr lang="en-US" dirty="0"/>
          </a:p>
        </p:txBody>
      </p:sp>
      <p:pic>
        <p:nvPicPr>
          <p:cNvPr id="4" name="Imagen 3">
            <a:extLst>
              <a:ext uri="{FF2B5EF4-FFF2-40B4-BE49-F238E27FC236}">
                <a16:creationId xmlns:a16="http://schemas.microsoft.com/office/drawing/2014/main" id="{BE531E21-6CF9-4ADC-979E-581080548A21}"/>
              </a:ext>
            </a:extLst>
          </p:cNvPr>
          <p:cNvPicPr>
            <a:picLocks noChangeAspect="1"/>
          </p:cNvPicPr>
          <p:nvPr/>
        </p:nvPicPr>
        <p:blipFill rotWithShape="1">
          <a:blip r:embed="rId2"/>
          <a:srcRect l="19635" t="34402" r="17903" b="11100"/>
          <a:stretch/>
        </p:blipFill>
        <p:spPr>
          <a:xfrm>
            <a:off x="581192" y="2180496"/>
            <a:ext cx="9958989" cy="4475942"/>
          </a:xfrm>
          <a:prstGeom prst="rect">
            <a:avLst/>
          </a:prstGeom>
        </p:spPr>
      </p:pic>
      <p:pic>
        <p:nvPicPr>
          <p:cNvPr id="5" name="Imagen 4">
            <a:extLst>
              <a:ext uri="{FF2B5EF4-FFF2-40B4-BE49-F238E27FC236}">
                <a16:creationId xmlns:a16="http://schemas.microsoft.com/office/drawing/2014/main" id="{9BF53CE9-7826-465C-BA17-38DDBEDB5BDA}"/>
              </a:ext>
            </a:extLst>
          </p:cNvPr>
          <p:cNvPicPr>
            <a:picLocks noChangeAspect="1"/>
          </p:cNvPicPr>
          <p:nvPr/>
        </p:nvPicPr>
        <p:blipFill rotWithShape="1">
          <a:blip r:embed="rId3"/>
          <a:srcRect l="77537" t="33543" r="14758" b="11427"/>
          <a:stretch/>
        </p:blipFill>
        <p:spPr>
          <a:xfrm>
            <a:off x="10457989" y="2095928"/>
            <a:ext cx="1199535" cy="4539961"/>
          </a:xfrm>
          <a:prstGeom prst="rect">
            <a:avLst/>
          </a:prstGeom>
        </p:spPr>
      </p:pic>
    </p:spTree>
    <p:extLst>
      <p:ext uri="{BB962C8B-B14F-4D97-AF65-F5344CB8AC3E}">
        <p14:creationId xmlns:p14="http://schemas.microsoft.com/office/powerpoint/2010/main" val="379279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D6471-C38C-40D0-8189-D32985B3184F}"/>
              </a:ext>
            </a:extLst>
          </p:cNvPr>
          <p:cNvSpPr>
            <a:spLocks noGrp="1"/>
          </p:cNvSpPr>
          <p:nvPr>
            <p:ph type="title"/>
          </p:nvPr>
        </p:nvSpPr>
        <p:spPr/>
        <p:txBody>
          <a:bodyPr/>
          <a:lstStyle/>
          <a:p>
            <a:r>
              <a:rPr lang="es-MX" dirty="0">
                <a:latin typeface="Arial Narrow" panose="020B0606020202030204" pitchFamily="34" charset="0"/>
              </a:rPr>
              <a:t>5.-Analizar los campos de localización (pregunta sobre seguridad interior)</a:t>
            </a:r>
          </a:p>
        </p:txBody>
      </p:sp>
      <p:pic>
        <p:nvPicPr>
          <p:cNvPr id="5" name="Imagen 4">
            <a:extLst>
              <a:ext uri="{FF2B5EF4-FFF2-40B4-BE49-F238E27FC236}">
                <a16:creationId xmlns:a16="http://schemas.microsoft.com/office/drawing/2014/main" id="{E330DD4C-A28B-453F-94BD-531B3DBB60A2}"/>
              </a:ext>
            </a:extLst>
          </p:cNvPr>
          <p:cNvPicPr>
            <a:picLocks noChangeAspect="1"/>
          </p:cNvPicPr>
          <p:nvPr/>
        </p:nvPicPr>
        <p:blipFill rotWithShape="1">
          <a:blip r:embed="rId2"/>
          <a:srcRect l="26129" t="23552" r="8790"/>
          <a:stretch/>
        </p:blipFill>
        <p:spPr>
          <a:xfrm>
            <a:off x="412955" y="1814278"/>
            <a:ext cx="11651226" cy="5127296"/>
          </a:xfrm>
          <a:prstGeom prst="rect">
            <a:avLst/>
          </a:prstGeom>
        </p:spPr>
      </p:pic>
    </p:spTree>
    <p:extLst>
      <p:ext uri="{BB962C8B-B14F-4D97-AF65-F5344CB8AC3E}">
        <p14:creationId xmlns:p14="http://schemas.microsoft.com/office/powerpoint/2010/main" val="123985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77377-117A-4440-ACF0-FCA61447C748}"/>
              </a:ext>
            </a:extLst>
          </p:cNvPr>
          <p:cNvSpPr>
            <a:spLocks noGrp="1"/>
          </p:cNvSpPr>
          <p:nvPr>
            <p:ph type="title"/>
          </p:nvPr>
        </p:nvSpPr>
        <p:spPr/>
        <p:txBody>
          <a:bodyPr>
            <a:normAutofit/>
          </a:bodyPr>
          <a:lstStyle/>
          <a:p>
            <a:r>
              <a:rPr lang="es-MX" dirty="0">
                <a:latin typeface="Arial Narrow" panose="020B0606020202030204" pitchFamily="34" charset="0"/>
              </a:rPr>
              <a:t>6.-Analizar el campo Tweet-</a:t>
            </a:r>
            <a:r>
              <a:rPr lang="es-MX" dirty="0" err="1">
                <a:latin typeface="Arial Narrow" panose="020B0606020202030204" pitchFamily="34" charset="0"/>
              </a:rPr>
              <a:t>text</a:t>
            </a:r>
            <a:br>
              <a:rPr lang="es-MX" dirty="0">
                <a:latin typeface="Arial Narrow" panose="020B0606020202030204" pitchFamily="34" charset="0"/>
              </a:rPr>
            </a:br>
            <a:r>
              <a:rPr lang="es-MX" dirty="0">
                <a:latin typeface="Arial Narrow" panose="020B0606020202030204" pitchFamily="34" charset="0"/>
              </a:rPr>
              <a:t>A) </a:t>
            </a:r>
            <a:r>
              <a:rPr lang="es-MX" dirty="0" err="1">
                <a:latin typeface="Arial Narrow" panose="020B0606020202030204" pitchFamily="34" charset="0"/>
              </a:rPr>
              <a:t>tokenizar</a:t>
            </a:r>
            <a:r>
              <a:rPr lang="es-MX" dirty="0">
                <a:latin typeface="Arial Narrow" panose="020B0606020202030204" pitchFamily="34" charset="0"/>
              </a:rPr>
              <a:t> ( </a:t>
            </a:r>
            <a:r>
              <a:rPr lang="es-MX" dirty="0" err="1">
                <a:latin typeface="Arial Narrow" panose="020B0606020202030204" pitchFamily="34" charset="0"/>
              </a:rPr>
              <a:t>nltk.tokenize</a:t>
            </a:r>
            <a:r>
              <a:rPr lang="es-MX" dirty="0">
                <a:latin typeface="Arial Narrow" panose="020B0606020202030204" pitchFamily="34" charset="0"/>
              </a:rPr>
              <a:t>)</a:t>
            </a:r>
            <a:endParaRPr lang="en-US" dirty="0"/>
          </a:p>
        </p:txBody>
      </p:sp>
      <p:sp>
        <p:nvSpPr>
          <p:cNvPr id="4" name="CuadroTexto 3">
            <a:extLst>
              <a:ext uri="{FF2B5EF4-FFF2-40B4-BE49-F238E27FC236}">
                <a16:creationId xmlns:a16="http://schemas.microsoft.com/office/drawing/2014/main" id="{44771F95-B32A-4FF5-922D-7E62494A9B37}"/>
              </a:ext>
            </a:extLst>
          </p:cNvPr>
          <p:cNvSpPr txBox="1"/>
          <p:nvPr/>
        </p:nvSpPr>
        <p:spPr>
          <a:xfrm>
            <a:off x="343577" y="1986116"/>
            <a:ext cx="11267230" cy="923330"/>
          </a:xfrm>
          <a:prstGeom prst="rect">
            <a:avLst/>
          </a:prstGeom>
          <a:noFill/>
        </p:spPr>
        <p:txBody>
          <a:bodyPr wrap="square" rtlCol="0">
            <a:spAutoFit/>
          </a:bodyPr>
          <a:lstStyle/>
          <a:p>
            <a:r>
              <a:rPr lang="es-MX" dirty="0"/>
              <a:t>Para analizar el texto de los </a:t>
            </a:r>
            <a:r>
              <a:rPr lang="es-MX" dirty="0" err="1"/>
              <a:t>twets</a:t>
            </a:r>
            <a:r>
              <a:rPr lang="es-MX" dirty="0"/>
              <a:t> separamos o </a:t>
            </a:r>
            <a:r>
              <a:rPr lang="es-MX" dirty="0" err="1"/>
              <a:t>tekenizamos</a:t>
            </a:r>
            <a:r>
              <a:rPr lang="es-MX" dirty="0"/>
              <a:t> el campo </a:t>
            </a:r>
            <a:r>
              <a:rPr lang="es-MX" dirty="0" err="1"/>
              <a:t>tweetText</a:t>
            </a:r>
            <a:r>
              <a:rPr lang="es-MX" dirty="0"/>
              <a:t>, aplicamos el método </a:t>
            </a:r>
            <a:r>
              <a:rPr lang="es-MX" dirty="0" err="1"/>
              <a:t>TweetTokenizer</a:t>
            </a:r>
            <a:r>
              <a:rPr lang="es-MX" dirty="0"/>
              <a:t> que permite conservar algunas características Particulares del texto de los tweets como hashtags, cuentas, </a:t>
            </a:r>
            <a:r>
              <a:rPr lang="es-MX" dirty="0" err="1"/>
              <a:t>icónos</a:t>
            </a:r>
            <a:r>
              <a:rPr lang="es-MX" dirty="0"/>
              <a:t>, etc.</a:t>
            </a:r>
          </a:p>
          <a:p>
            <a:endParaRPr lang="es-MX" dirty="0"/>
          </a:p>
        </p:txBody>
      </p:sp>
      <p:pic>
        <p:nvPicPr>
          <p:cNvPr id="5" name="Imagen 4">
            <a:extLst>
              <a:ext uri="{FF2B5EF4-FFF2-40B4-BE49-F238E27FC236}">
                <a16:creationId xmlns:a16="http://schemas.microsoft.com/office/drawing/2014/main" id="{403E4AFA-D3B7-426E-8F7D-52302798E3D8}"/>
              </a:ext>
            </a:extLst>
          </p:cNvPr>
          <p:cNvPicPr>
            <a:picLocks noChangeAspect="1"/>
          </p:cNvPicPr>
          <p:nvPr/>
        </p:nvPicPr>
        <p:blipFill rotWithShape="1">
          <a:blip r:embed="rId2"/>
          <a:srcRect l="25887" t="76213" r="53145" b="14895"/>
          <a:stretch/>
        </p:blipFill>
        <p:spPr>
          <a:xfrm>
            <a:off x="343577" y="2909446"/>
            <a:ext cx="5003531" cy="1500138"/>
          </a:xfrm>
          <a:prstGeom prst="rect">
            <a:avLst/>
          </a:prstGeom>
        </p:spPr>
      </p:pic>
      <p:pic>
        <p:nvPicPr>
          <p:cNvPr id="6" name="Imagen 5">
            <a:extLst>
              <a:ext uri="{FF2B5EF4-FFF2-40B4-BE49-F238E27FC236}">
                <a16:creationId xmlns:a16="http://schemas.microsoft.com/office/drawing/2014/main" id="{A40640D1-6BCE-4A45-A078-039B47B36905}"/>
              </a:ext>
            </a:extLst>
          </p:cNvPr>
          <p:cNvPicPr>
            <a:picLocks noChangeAspect="1"/>
          </p:cNvPicPr>
          <p:nvPr/>
        </p:nvPicPr>
        <p:blipFill rotWithShape="1">
          <a:blip r:embed="rId3"/>
          <a:srcRect l="25726" t="24819" r="47419" b="69275"/>
          <a:stretch/>
        </p:blipFill>
        <p:spPr>
          <a:xfrm>
            <a:off x="6458153" y="3201454"/>
            <a:ext cx="5152654" cy="1291874"/>
          </a:xfrm>
          <a:prstGeom prst="rect">
            <a:avLst/>
          </a:prstGeom>
        </p:spPr>
      </p:pic>
      <p:pic>
        <p:nvPicPr>
          <p:cNvPr id="7" name="Imagen 6">
            <a:extLst>
              <a:ext uri="{FF2B5EF4-FFF2-40B4-BE49-F238E27FC236}">
                <a16:creationId xmlns:a16="http://schemas.microsoft.com/office/drawing/2014/main" id="{99621E09-9B91-48F0-81AE-B7CC4BC33326}"/>
              </a:ext>
            </a:extLst>
          </p:cNvPr>
          <p:cNvPicPr>
            <a:picLocks noChangeAspect="1"/>
          </p:cNvPicPr>
          <p:nvPr/>
        </p:nvPicPr>
        <p:blipFill rotWithShape="1">
          <a:blip r:embed="rId4"/>
          <a:srcRect l="19274" t="37807" r="59919" b="54972"/>
          <a:stretch/>
        </p:blipFill>
        <p:spPr>
          <a:xfrm>
            <a:off x="590202" y="5332913"/>
            <a:ext cx="4756905" cy="1107215"/>
          </a:xfrm>
          <a:prstGeom prst="rect">
            <a:avLst/>
          </a:prstGeom>
        </p:spPr>
      </p:pic>
      <p:pic>
        <p:nvPicPr>
          <p:cNvPr id="9" name="Imagen 8">
            <a:extLst>
              <a:ext uri="{FF2B5EF4-FFF2-40B4-BE49-F238E27FC236}">
                <a16:creationId xmlns:a16="http://schemas.microsoft.com/office/drawing/2014/main" id="{9DABC05A-7A7E-4A0B-8448-B6E65C149CE4}"/>
              </a:ext>
            </a:extLst>
          </p:cNvPr>
          <p:cNvPicPr>
            <a:picLocks noChangeAspect="1"/>
          </p:cNvPicPr>
          <p:nvPr/>
        </p:nvPicPr>
        <p:blipFill rotWithShape="1">
          <a:blip r:embed="rId5"/>
          <a:srcRect l="19517" t="89197" r="52741" b="5480"/>
          <a:stretch/>
        </p:blipFill>
        <p:spPr>
          <a:xfrm>
            <a:off x="6626942" y="5671335"/>
            <a:ext cx="4983865" cy="864970"/>
          </a:xfrm>
          <a:prstGeom prst="rect">
            <a:avLst/>
          </a:prstGeom>
        </p:spPr>
      </p:pic>
      <p:sp>
        <p:nvSpPr>
          <p:cNvPr id="10" name="CuadroTexto 9">
            <a:extLst>
              <a:ext uri="{FF2B5EF4-FFF2-40B4-BE49-F238E27FC236}">
                <a16:creationId xmlns:a16="http://schemas.microsoft.com/office/drawing/2014/main" id="{AF34391D-88FA-403E-9C9E-707D79706919}"/>
              </a:ext>
            </a:extLst>
          </p:cNvPr>
          <p:cNvSpPr txBox="1"/>
          <p:nvPr/>
        </p:nvSpPr>
        <p:spPr>
          <a:xfrm>
            <a:off x="1858296" y="2628550"/>
            <a:ext cx="2074607" cy="369332"/>
          </a:xfrm>
          <a:prstGeom prst="rect">
            <a:avLst/>
          </a:prstGeom>
          <a:noFill/>
        </p:spPr>
        <p:txBody>
          <a:bodyPr wrap="none" rtlCol="0">
            <a:spAutoFit/>
          </a:bodyPr>
          <a:lstStyle/>
          <a:p>
            <a:r>
              <a:rPr lang="es-MX" dirty="0">
                <a:solidFill>
                  <a:schemeClr val="accent3">
                    <a:lumMod val="75000"/>
                  </a:schemeClr>
                </a:solidFill>
              </a:rPr>
              <a:t>1.-Importar librerías</a:t>
            </a:r>
            <a:endParaRPr lang="en-US" dirty="0">
              <a:solidFill>
                <a:schemeClr val="accent3">
                  <a:lumMod val="75000"/>
                </a:schemeClr>
              </a:solidFill>
            </a:endParaRPr>
          </a:p>
        </p:txBody>
      </p:sp>
      <p:sp>
        <p:nvSpPr>
          <p:cNvPr id="11" name="CuadroTexto 10">
            <a:extLst>
              <a:ext uri="{FF2B5EF4-FFF2-40B4-BE49-F238E27FC236}">
                <a16:creationId xmlns:a16="http://schemas.microsoft.com/office/drawing/2014/main" id="{135C2F67-7E87-4412-8863-7EF393AC325F}"/>
              </a:ext>
            </a:extLst>
          </p:cNvPr>
          <p:cNvSpPr txBox="1"/>
          <p:nvPr/>
        </p:nvSpPr>
        <p:spPr>
          <a:xfrm>
            <a:off x="6458153" y="2653901"/>
            <a:ext cx="5465407" cy="646331"/>
          </a:xfrm>
          <a:prstGeom prst="rect">
            <a:avLst/>
          </a:prstGeom>
          <a:noFill/>
        </p:spPr>
        <p:txBody>
          <a:bodyPr wrap="none" rtlCol="0">
            <a:spAutoFit/>
          </a:bodyPr>
          <a:lstStyle/>
          <a:p>
            <a:r>
              <a:rPr lang="es-MX" dirty="0">
                <a:solidFill>
                  <a:schemeClr val="accent3">
                    <a:lumMod val="75000"/>
                  </a:schemeClr>
                </a:solidFill>
              </a:rPr>
              <a:t>2.-Aplicar Tweet </a:t>
            </a:r>
            <a:r>
              <a:rPr lang="es-MX" dirty="0" err="1">
                <a:solidFill>
                  <a:schemeClr val="accent3">
                    <a:lumMod val="75000"/>
                  </a:schemeClr>
                </a:solidFill>
              </a:rPr>
              <a:t>Tokenize</a:t>
            </a:r>
            <a:r>
              <a:rPr lang="es-MX" dirty="0">
                <a:solidFill>
                  <a:schemeClr val="accent3">
                    <a:lumMod val="75000"/>
                  </a:schemeClr>
                </a:solidFill>
              </a:rPr>
              <a:t> a la columna </a:t>
            </a:r>
            <a:r>
              <a:rPr lang="es-MX" dirty="0" err="1">
                <a:solidFill>
                  <a:schemeClr val="accent3">
                    <a:lumMod val="75000"/>
                  </a:schemeClr>
                </a:solidFill>
              </a:rPr>
              <a:t>Tweettext</a:t>
            </a:r>
            <a:r>
              <a:rPr lang="es-MX" dirty="0">
                <a:solidFill>
                  <a:schemeClr val="accent3">
                    <a:lumMod val="75000"/>
                  </a:schemeClr>
                </a:solidFill>
              </a:rPr>
              <a:t> y crear</a:t>
            </a:r>
          </a:p>
          <a:p>
            <a:r>
              <a:rPr lang="es-MX" dirty="0">
                <a:solidFill>
                  <a:schemeClr val="accent3">
                    <a:lumMod val="75000"/>
                  </a:schemeClr>
                </a:solidFill>
              </a:rPr>
              <a:t>Una nueva columna en mi </a:t>
            </a:r>
            <a:r>
              <a:rPr lang="es-MX" dirty="0" err="1">
                <a:solidFill>
                  <a:schemeClr val="accent3">
                    <a:lumMod val="75000"/>
                  </a:schemeClr>
                </a:solidFill>
              </a:rPr>
              <a:t>DataFrame</a:t>
            </a:r>
            <a:r>
              <a:rPr lang="es-MX" dirty="0">
                <a:solidFill>
                  <a:schemeClr val="accent3">
                    <a:lumMod val="75000"/>
                  </a:schemeClr>
                </a:solidFill>
              </a:rPr>
              <a:t> con el resultado </a:t>
            </a:r>
            <a:endParaRPr lang="en-US" dirty="0">
              <a:solidFill>
                <a:schemeClr val="accent3">
                  <a:lumMod val="75000"/>
                </a:schemeClr>
              </a:solidFill>
            </a:endParaRPr>
          </a:p>
        </p:txBody>
      </p:sp>
      <p:sp>
        <p:nvSpPr>
          <p:cNvPr id="12" name="CuadroTexto 11">
            <a:extLst>
              <a:ext uri="{FF2B5EF4-FFF2-40B4-BE49-F238E27FC236}">
                <a16:creationId xmlns:a16="http://schemas.microsoft.com/office/drawing/2014/main" id="{900C074A-B7FC-4A34-8A89-3F3AD52BD841}"/>
              </a:ext>
            </a:extLst>
          </p:cNvPr>
          <p:cNvSpPr txBox="1"/>
          <p:nvPr/>
        </p:nvSpPr>
        <p:spPr>
          <a:xfrm>
            <a:off x="252697" y="4945626"/>
            <a:ext cx="6374245" cy="369332"/>
          </a:xfrm>
          <a:prstGeom prst="rect">
            <a:avLst/>
          </a:prstGeom>
          <a:noFill/>
        </p:spPr>
        <p:txBody>
          <a:bodyPr wrap="none" rtlCol="0">
            <a:spAutoFit/>
          </a:bodyPr>
          <a:lstStyle/>
          <a:p>
            <a:r>
              <a:rPr lang="es-MX" dirty="0">
                <a:solidFill>
                  <a:schemeClr val="accent3">
                    <a:lumMod val="75000"/>
                  </a:schemeClr>
                </a:solidFill>
              </a:rPr>
              <a:t>3.- Generar un listado de valores únicos con la columna de Tokens</a:t>
            </a:r>
            <a:endParaRPr lang="en-US" dirty="0">
              <a:solidFill>
                <a:schemeClr val="accent3">
                  <a:lumMod val="75000"/>
                </a:schemeClr>
              </a:solidFill>
            </a:endParaRPr>
          </a:p>
        </p:txBody>
      </p:sp>
      <p:sp>
        <p:nvSpPr>
          <p:cNvPr id="13" name="CuadroTexto 12">
            <a:extLst>
              <a:ext uri="{FF2B5EF4-FFF2-40B4-BE49-F238E27FC236}">
                <a16:creationId xmlns:a16="http://schemas.microsoft.com/office/drawing/2014/main" id="{74278F43-E272-4846-8BFB-FD9C2469A80D}"/>
              </a:ext>
            </a:extLst>
          </p:cNvPr>
          <p:cNvSpPr txBox="1"/>
          <p:nvPr/>
        </p:nvSpPr>
        <p:spPr>
          <a:xfrm>
            <a:off x="6626943" y="4939149"/>
            <a:ext cx="5296618" cy="369332"/>
          </a:xfrm>
          <a:prstGeom prst="rect">
            <a:avLst/>
          </a:prstGeom>
          <a:noFill/>
        </p:spPr>
        <p:txBody>
          <a:bodyPr wrap="square" rtlCol="0">
            <a:spAutoFit/>
          </a:bodyPr>
          <a:lstStyle/>
          <a:p>
            <a:r>
              <a:rPr lang="es-MX" dirty="0">
                <a:solidFill>
                  <a:schemeClr val="accent3">
                    <a:lumMod val="75000"/>
                  </a:schemeClr>
                </a:solidFill>
              </a:rPr>
              <a:t>4.- Guardar la lista de Tokens como Data </a:t>
            </a:r>
            <a:r>
              <a:rPr lang="es-MX" dirty="0" err="1">
                <a:solidFill>
                  <a:schemeClr val="accent3">
                    <a:lumMod val="75000"/>
                  </a:schemeClr>
                </a:solidFill>
              </a:rPr>
              <a:t>Frame</a:t>
            </a:r>
            <a:endParaRPr lang="en-US" dirty="0">
              <a:solidFill>
                <a:schemeClr val="accent3">
                  <a:lumMod val="75000"/>
                </a:schemeClr>
              </a:solidFill>
            </a:endParaRPr>
          </a:p>
        </p:txBody>
      </p:sp>
    </p:spTree>
    <p:extLst>
      <p:ext uri="{BB962C8B-B14F-4D97-AF65-F5344CB8AC3E}">
        <p14:creationId xmlns:p14="http://schemas.microsoft.com/office/powerpoint/2010/main" val="1739006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8315B-F90E-431E-AF5F-3F5DECCE4C4A}"/>
              </a:ext>
            </a:extLst>
          </p:cNvPr>
          <p:cNvSpPr>
            <a:spLocks noGrp="1"/>
          </p:cNvSpPr>
          <p:nvPr>
            <p:ph type="title"/>
          </p:nvPr>
        </p:nvSpPr>
        <p:spPr/>
        <p:txBody>
          <a:bodyPr>
            <a:normAutofit/>
          </a:bodyPr>
          <a:lstStyle/>
          <a:p>
            <a:r>
              <a:rPr lang="es-MX" dirty="0">
                <a:latin typeface="Arial Narrow" panose="020B0606020202030204" pitchFamily="34" charset="0"/>
              </a:rPr>
              <a:t>6.-Analizar el campo Tweet-</a:t>
            </a:r>
            <a:r>
              <a:rPr lang="es-MX" dirty="0" err="1">
                <a:latin typeface="Arial Narrow" panose="020B0606020202030204" pitchFamily="34" charset="0"/>
              </a:rPr>
              <a:t>text</a:t>
            </a:r>
            <a:br>
              <a:rPr lang="es-MX" dirty="0">
                <a:latin typeface="Arial Narrow" panose="020B0606020202030204" pitchFamily="34" charset="0"/>
              </a:rPr>
            </a:br>
            <a:r>
              <a:rPr lang="es-MX" dirty="0">
                <a:latin typeface="Arial Narrow" panose="020B0606020202030204" pitchFamily="34" charset="0"/>
              </a:rPr>
              <a:t>A) </a:t>
            </a:r>
            <a:r>
              <a:rPr lang="es-MX" dirty="0" err="1">
                <a:latin typeface="Arial Narrow" panose="020B0606020202030204" pitchFamily="34" charset="0"/>
              </a:rPr>
              <a:t>tokenizar</a:t>
            </a:r>
            <a:r>
              <a:rPr lang="es-MX" dirty="0">
                <a:latin typeface="Arial Narrow" panose="020B0606020202030204" pitchFamily="34" charset="0"/>
              </a:rPr>
              <a:t> - ( </a:t>
            </a:r>
            <a:r>
              <a:rPr lang="es-MX" dirty="0" err="1">
                <a:latin typeface="Arial Narrow" panose="020B0606020202030204" pitchFamily="34" charset="0"/>
              </a:rPr>
              <a:t>nltk.tokenize</a:t>
            </a:r>
            <a:r>
              <a:rPr lang="es-MX" dirty="0">
                <a:latin typeface="Arial Narrow" panose="020B0606020202030204" pitchFamily="34" charset="0"/>
              </a:rPr>
              <a:t>)</a:t>
            </a:r>
            <a:endParaRPr lang="en-US" dirty="0"/>
          </a:p>
        </p:txBody>
      </p:sp>
      <p:pic>
        <p:nvPicPr>
          <p:cNvPr id="4" name="Imagen 3">
            <a:extLst>
              <a:ext uri="{FF2B5EF4-FFF2-40B4-BE49-F238E27FC236}">
                <a16:creationId xmlns:a16="http://schemas.microsoft.com/office/drawing/2014/main" id="{0072396E-90BF-446B-8012-98D5C95FE824}"/>
              </a:ext>
            </a:extLst>
          </p:cNvPr>
          <p:cNvPicPr>
            <a:picLocks noChangeAspect="1"/>
          </p:cNvPicPr>
          <p:nvPr/>
        </p:nvPicPr>
        <p:blipFill rotWithShape="1">
          <a:blip r:embed="rId2"/>
          <a:srcRect l="14113" t="90075" r="51048" b="1513"/>
          <a:stretch/>
        </p:blipFill>
        <p:spPr>
          <a:xfrm>
            <a:off x="226141" y="2480427"/>
            <a:ext cx="5732207" cy="1215003"/>
          </a:xfrm>
          <a:prstGeom prst="rect">
            <a:avLst/>
          </a:prstGeom>
        </p:spPr>
      </p:pic>
      <p:sp>
        <p:nvSpPr>
          <p:cNvPr id="5" name="Rectángulo 4">
            <a:extLst>
              <a:ext uri="{FF2B5EF4-FFF2-40B4-BE49-F238E27FC236}">
                <a16:creationId xmlns:a16="http://schemas.microsoft.com/office/drawing/2014/main" id="{478549E9-B172-48F6-BD04-A10DE450ECE4}"/>
              </a:ext>
            </a:extLst>
          </p:cNvPr>
          <p:cNvSpPr/>
          <p:nvPr/>
        </p:nvSpPr>
        <p:spPr>
          <a:xfrm>
            <a:off x="226141" y="3959456"/>
            <a:ext cx="6096000" cy="646331"/>
          </a:xfrm>
          <a:prstGeom prst="rect">
            <a:avLst/>
          </a:prstGeom>
        </p:spPr>
        <p:txBody>
          <a:bodyPr>
            <a:spAutoFit/>
          </a:bodyPr>
          <a:lstStyle/>
          <a:p>
            <a:r>
              <a:rPr lang="es-MX" dirty="0"/>
              <a:t># Una vez que tenemos las frecuencias por cada palabra graficamos las 10 palabras con mayor cantidad de ocurrencias</a:t>
            </a:r>
            <a:endParaRPr lang="en-US" dirty="0"/>
          </a:p>
        </p:txBody>
      </p:sp>
      <p:sp>
        <p:nvSpPr>
          <p:cNvPr id="6" name="CuadroTexto 5">
            <a:extLst>
              <a:ext uri="{FF2B5EF4-FFF2-40B4-BE49-F238E27FC236}">
                <a16:creationId xmlns:a16="http://schemas.microsoft.com/office/drawing/2014/main" id="{7E9C6C33-199D-4848-B030-C4C8C9E31A55}"/>
              </a:ext>
            </a:extLst>
          </p:cNvPr>
          <p:cNvSpPr txBox="1"/>
          <p:nvPr/>
        </p:nvSpPr>
        <p:spPr>
          <a:xfrm>
            <a:off x="1025523" y="1941152"/>
            <a:ext cx="5296618" cy="646331"/>
          </a:xfrm>
          <a:prstGeom prst="rect">
            <a:avLst/>
          </a:prstGeom>
          <a:noFill/>
        </p:spPr>
        <p:txBody>
          <a:bodyPr wrap="square" rtlCol="0">
            <a:spAutoFit/>
          </a:bodyPr>
          <a:lstStyle/>
          <a:p>
            <a:r>
              <a:rPr lang="es-MX" dirty="0">
                <a:solidFill>
                  <a:schemeClr val="accent3">
                    <a:lumMod val="75000"/>
                  </a:schemeClr>
                </a:solidFill>
              </a:rPr>
              <a:t>4.- Contar la frecuencia de los Tokens en el Data </a:t>
            </a:r>
            <a:r>
              <a:rPr lang="es-MX" dirty="0" err="1">
                <a:solidFill>
                  <a:schemeClr val="accent3">
                    <a:lumMod val="75000"/>
                  </a:schemeClr>
                </a:solidFill>
              </a:rPr>
              <a:t>Frame</a:t>
            </a:r>
            <a:endParaRPr lang="en-US" dirty="0">
              <a:solidFill>
                <a:schemeClr val="accent3">
                  <a:lumMod val="75000"/>
                </a:schemeClr>
              </a:solidFill>
            </a:endParaRPr>
          </a:p>
        </p:txBody>
      </p:sp>
      <p:pic>
        <p:nvPicPr>
          <p:cNvPr id="8" name="Imagen 7">
            <a:extLst>
              <a:ext uri="{FF2B5EF4-FFF2-40B4-BE49-F238E27FC236}">
                <a16:creationId xmlns:a16="http://schemas.microsoft.com/office/drawing/2014/main" id="{8AC1C1F4-E037-4099-AC2F-172F1029EED1}"/>
              </a:ext>
            </a:extLst>
          </p:cNvPr>
          <p:cNvPicPr>
            <a:picLocks noChangeAspect="1"/>
          </p:cNvPicPr>
          <p:nvPr/>
        </p:nvPicPr>
        <p:blipFill rotWithShape="1">
          <a:blip r:embed="rId3"/>
          <a:srcRect l="25197" t="45335" r="48145" b="4421"/>
          <a:stretch/>
        </p:blipFill>
        <p:spPr>
          <a:xfrm>
            <a:off x="6757730" y="2264317"/>
            <a:ext cx="4853078" cy="4165980"/>
          </a:xfrm>
          <a:prstGeom prst="rect">
            <a:avLst/>
          </a:prstGeom>
        </p:spPr>
      </p:pic>
      <p:pic>
        <p:nvPicPr>
          <p:cNvPr id="9" name="Imagen 8">
            <a:extLst>
              <a:ext uri="{FF2B5EF4-FFF2-40B4-BE49-F238E27FC236}">
                <a16:creationId xmlns:a16="http://schemas.microsoft.com/office/drawing/2014/main" id="{FC08C0B5-0D24-4503-AAEE-1DEDB5958CD4}"/>
              </a:ext>
            </a:extLst>
          </p:cNvPr>
          <p:cNvPicPr>
            <a:picLocks noChangeAspect="1"/>
          </p:cNvPicPr>
          <p:nvPr/>
        </p:nvPicPr>
        <p:blipFill rotWithShape="1">
          <a:blip r:embed="rId4"/>
          <a:srcRect l="26129" t="89351" r="42807" b="3662"/>
          <a:stretch/>
        </p:blipFill>
        <p:spPr>
          <a:xfrm>
            <a:off x="353961" y="4841134"/>
            <a:ext cx="5968180" cy="1431847"/>
          </a:xfrm>
          <a:prstGeom prst="rect">
            <a:avLst/>
          </a:prstGeom>
        </p:spPr>
      </p:pic>
    </p:spTree>
    <p:extLst>
      <p:ext uri="{BB962C8B-B14F-4D97-AF65-F5344CB8AC3E}">
        <p14:creationId xmlns:p14="http://schemas.microsoft.com/office/powerpoint/2010/main" val="2292824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84FB26-967F-4DE7-B8EC-BECB4A042E90}"/>
              </a:ext>
            </a:extLst>
          </p:cNvPr>
          <p:cNvSpPr>
            <a:spLocks noGrp="1"/>
          </p:cNvSpPr>
          <p:nvPr>
            <p:ph type="title"/>
          </p:nvPr>
        </p:nvSpPr>
        <p:spPr/>
        <p:txBody>
          <a:bodyPr/>
          <a:lstStyle/>
          <a:p>
            <a:r>
              <a:rPr lang="es-MX" dirty="0">
                <a:latin typeface="Arial Narrow" panose="020B0606020202030204" pitchFamily="34" charset="0"/>
              </a:rPr>
              <a:t>6.-Analizar el campo Tweet-</a:t>
            </a:r>
            <a:r>
              <a:rPr lang="es-MX" dirty="0" err="1">
                <a:latin typeface="Arial Narrow" panose="020B0606020202030204" pitchFamily="34" charset="0"/>
              </a:rPr>
              <a:t>text</a:t>
            </a:r>
            <a:br>
              <a:rPr lang="es-MX" dirty="0">
                <a:latin typeface="Arial Narrow" panose="020B0606020202030204" pitchFamily="34" charset="0"/>
              </a:rPr>
            </a:br>
            <a:r>
              <a:rPr lang="es-MX" dirty="0">
                <a:latin typeface="Arial Narrow" panose="020B0606020202030204" pitchFamily="34" charset="0"/>
              </a:rPr>
              <a:t>A) </a:t>
            </a:r>
            <a:r>
              <a:rPr lang="es-MX" dirty="0" err="1">
                <a:latin typeface="Arial Narrow" panose="020B0606020202030204" pitchFamily="34" charset="0"/>
              </a:rPr>
              <a:t>tokenizar</a:t>
            </a:r>
            <a:r>
              <a:rPr lang="es-MX" dirty="0">
                <a:latin typeface="Arial Narrow" panose="020B0606020202030204" pitchFamily="34" charset="0"/>
              </a:rPr>
              <a:t> ( </a:t>
            </a:r>
            <a:r>
              <a:rPr lang="es-MX" dirty="0" err="1">
                <a:latin typeface="Arial Narrow" panose="020B0606020202030204" pitchFamily="34" charset="0"/>
              </a:rPr>
              <a:t>nltk.tokenize</a:t>
            </a:r>
            <a:r>
              <a:rPr lang="es-MX" dirty="0">
                <a:latin typeface="Arial Narrow" panose="020B0606020202030204" pitchFamily="34" charset="0"/>
              </a:rPr>
              <a:t>)</a:t>
            </a:r>
            <a:endParaRPr lang="en-US" dirty="0"/>
          </a:p>
        </p:txBody>
      </p:sp>
      <p:pic>
        <p:nvPicPr>
          <p:cNvPr id="4" name="Imagen 3">
            <a:extLst>
              <a:ext uri="{FF2B5EF4-FFF2-40B4-BE49-F238E27FC236}">
                <a16:creationId xmlns:a16="http://schemas.microsoft.com/office/drawing/2014/main" id="{20506D4B-C815-49CF-92F1-E953628D2E32}"/>
              </a:ext>
            </a:extLst>
          </p:cNvPr>
          <p:cNvPicPr>
            <a:picLocks noChangeAspect="1"/>
          </p:cNvPicPr>
          <p:nvPr/>
        </p:nvPicPr>
        <p:blipFill rotWithShape="1">
          <a:blip r:embed="rId2"/>
          <a:srcRect l="28548" t="40840" r="32581" b="24003"/>
          <a:stretch/>
        </p:blipFill>
        <p:spPr>
          <a:xfrm>
            <a:off x="255638" y="1789471"/>
            <a:ext cx="8062452" cy="4935793"/>
          </a:xfrm>
          <a:prstGeom prst="rect">
            <a:avLst/>
          </a:prstGeom>
        </p:spPr>
      </p:pic>
      <p:sp>
        <p:nvSpPr>
          <p:cNvPr id="5" name="CuadroTexto 4">
            <a:extLst>
              <a:ext uri="{FF2B5EF4-FFF2-40B4-BE49-F238E27FC236}">
                <a16:creationId xmlns:a16="http://schemas.microsoft.com/office/drawing/2014/main" id="{F45F9B09-5497-4545-BCAA-037CC56D52E3}"/>
              </a:ext>
            </a:extLst>
          </p:cNvPr>
          <p:cNvSpPr txBox="1"/>
          <p:nvPr/>
        </p:nvSpPr>
        <p:spPr>
          <a:xfrm>
            <a:off x="5669781" y="3170185"/>
            <a:ext cx="5296618" cy="923330"/>
          </a:xfrm>
          <a:prstGeom prst="rect">
            <a:avLst/>
          </a:prstGeom>
          <a:noFill/>
        </p:spPr>
        <p:txBody>
          <a:bodyPr wrap="square" rtlCol="0">
            <a:spAutoFit/>
          </a:bodyPr>
          <a:lstStyle/>
          <a:p>
            <a:r>
              <a:rPr lang="es-MX" dirty="0">
                <a:solidFill>
                  <a:schemeClr val="accent3">
                    <a:lumMod val="75000"/>
                  </a:schemeClr>
                </a:solidFill>
              </a:rPr>
              <a:t>Como podemos observar, para obtener información útil debemos limpiar el listado de palabras , eliminando signos de puntuación y palabras comunes (</a:t>
            </a:r>
            <a:r>
              <a:rPr lang="es-MX" dirty="0" err="1">
                <a:solidFill>
                  <a:schemeClr val="accent3">
                    <a:lumMod val="75000"/>
                  </a:schemeClr>
                </a:solidFill>
              </a:rPr>
              <a:t>stopwords</a:t>
            </a:r>
            <a:r>
              <a:rPr lang="es-MX" dirty="0">
                <a:solidFill>
                  <a:schemeClr val="accent3">
                    <a:lumMod val="75000"/>
                  </a:schemeClr>
                </a:solidFill>
              </a:rPr>
              <a:t>)</a:t>
            </a:r>
            <a:endParaRPr lang="en-US" dirty="0">
              <a:solidFill>
                <a:schemeClr val="accent3">
                  <a:lumMod val="75000"/>
                </a:schemeClr>
              </a:solidFill>
            </a:endParaRPr>
          </a:p>
        </p:txBody>
      </p:sp>
    </p:spTree>
    <p:extLst>
      <p:ext uri="{BB962C8B-B14F-4D97-AF65-F5344CB8AC3E}">
        <p14:creationId xmlns:p14="http://schemas.microsoft.com/office/powerpoint/2010/main" val="29476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9BDA6-5F3D-4474-96F5-3B1DC1B3AC21}"/>
              </a:ext>
            </a:extLst>
          </p:cNvPr>
          <p:cNvSpPr>
            <a:spLocks noGrp="1"/>
          </p:cNvSpPr>
          <p:nvPr>
            <p:ph type="title"/>
          </p:nvPr>
        </p:nvSpPr>
        <p:spPr/>
        <p:txBody>
          <a:bodyPr/>
          <a:lstStyle/>
          <a:p>
            <a:r>
              <a:rPr lang="es-MX" dirty="0">
                <a:latin typeface="Arial Narrow" panose="020B0606020202030204" pitchFamily="34" charset="0"/>
              </a:rPr>
              <a:t>6.-Analizar el campo Tweet-</a:t>
            </a:r>
            <a:r>
              <a:rPr lang="es-MX" dirty="0" err="1">
                <a:latin typeface="Arial Narrow" panose="020B0606020202030204" pitchFamily="34" charset="0"/>
              </a:rPr>
              <a:t>text</a:t>
            </a:r>
            <a:r>
              <a:rPr lang="es-MX" dirty="0">
                <a:latin typeface="Arial Narrow" panose="020B0606020202030204" pitchFamily="34" charset="0"/>
              </a:rPr>
              <a:t> </a:t>
            </a:r>
            <a:br>
              <a:rPr lang="es-MX" dirty="0">
                <a:latin typeface="Arial Narrow" panose="020B0606020202030204" pitchFamily="34" charset="0"/>
              </a:rPr>
            </a:br>
            <a:r>
              <a:rPr lang="es-MX" dirty="0">
                <a:latin typeface="Arial Narrow" panose="020B0606020202030204" pitchFamily="34" charset="0"/>
              </a:rPr>
              <a:t>B)</a:t>
            </a:r>
            <a:r>
              <a:rPr lang="es-MX" dirty="0"/>
              <a:t>ELIMINAR PUNTUACIÓN  (</a:t>
            </a:r>
            <a:r>
              <a:rPr lang="es-MX" dirty="0" err="1"/>
              <a:t>string.punctuation</a:t>
            </a:r>
            <a:r>
              <a:rPr lang="es-MX" dirty="0"/>
              <a:t>)</a:t>
            </a:r>
            <a:endParaRPr lang="en-US" dirty="0"/>
          </a:p>
        </p:txBody>
      </p:sp>
      <p:pic>
        <p:nvPicPr>
          <p:cNvPr id="4" name="Imagen 3">
            <a:extLst>
              <a:ext uri="{FF2B5EF4-FFF2-40B4-BE49-F238E27FC236}">
                <a16:creationId xmlns:a16="http://schemas.microsoft.com/office/drawing/2014/main" id="{21E3D55E-CEA9-435A-BE38-6423A24FF783}"/>
              </a:ext>
            </a:extLst>
          </p:cNvPr>
          <p:cNvPicPr>
            <a:picLocks noChangeAspect="1"/>
          </p:cNvPicPr>
          <p:nvPr/>
        </p:nvPicPr>
        <p:blipFill rotWithShape="1">
          <a:blip r:embed="rId2"/>
          <a:srcRect l="21935" t="62676" r="41129" b="31678"/>
          <a:stretch/>
        </p:blipFill>
        <p:spPr>
          <a:xfrm>
            <a:off x="266640" y="2323681"/>
            <a:ext cx="6125496" cy="655171"/>
          </a:xfrm>
          <a:prstGeom prst="rect">
            <a:avLst/>
          </a:prstGeom>
        </p:spPr>
      </p:pic>
      <p:pic>
        <p:nvPicPr>
          <p:cNvPr id="5" name="Imagen 4">
            <a:extLst>
              <a:ext uri="{FF2B5EF4-FFF2-40B4-BE49-F238E27FC236}">
                <a16:creationId xmlns:a16="http://schemas.microsoft.com/office/drawing/2014/main" id="{8E33EADF-811F-4E8A-91EE-5293AE0DE034}"/>
              </a:ext>
            </a:extLst>
          </p:cNvPr>
          <p:cNvPicPr>
            <a:picLocks noChangeAspect="1"/>
          </p:cNvPicPr>
          <p:nvPr/>
        </p:nvPicPr>
        <p:blipFill rotWithShape="1">
          <a:blip r:embed="rId2"/>
          <a:srcRect l="21935" t="68288" r="41129" b="22893"/>
          <a:stretch/>
        </p:blipFill>
        <p:spPr>
          <a:xfrm>
            <a:off x="266639" y="4293562"/>
            <a:ext cx="6125496" cy="1023453"/>
          </a:xfrm>
          <a:prstGeom prst="rect">
            <a:avLst/>
          </a:prstGeom>
        </p:spPr>
      </p:pic>
      <p:pic>
        <p:nvPicPr>
          <p:cNvPr id="6" name="Imagen 5">
            <a:extLst>
              <a:ext uri="{FF2B5EF4-FFF2-40B4-BE49-F238E27FC236}">
                <a16:creationId xmlns:a16="http://schemas.microsoft.com/office/drawing/2014/main" id="{A1F9D13F-990C-4244-A2E3-7DC16C05AF05}"/>
              </a:ext>
            </a:extLst>
          </p:cNvPr>
          <p:cNvPicPr>
            <a:picLocks noChangeAspect="1"/>
          </p:cNvPicPr>
          <p:nvPr/>
        </p:nvPicPr>
        <p:blipFill rotWithShape="1">
          <a:blip r:embed="rId2"/>
          <a:srcRect l="21935" t="77739" r="41129" b="17258"/>
          <a:stretch/>
        </p:blipFill>
        <p:spPr>
          <a:xfrm>
            <a:off x="196645" y="6277510"/>
            <a:ext cx="6125496" cy="580490"/>
          </a:xfrm>
          <a:prstGeom prst="rect">
            <a:avLst/>
          </a:prstGeom>
        </p:spPr>
      </p:pic>
      <p:sp>
        <p:nvSpPr>
          <p:cNvPr id="8" name="CuadroTexto 7">
            <a:extLst>
              <a:ext uri="{FF2B5EF4-FFF2-40B4-BE49-F238E27FC236}">
                <a16:creationId xmlns:a16="http://schemas.microsoft.com/office/drawing/2014/main" id="{559CABF7-3462-4B36-AE6C-891713B97B75}"/>
              </a:ext>
            </a:extLst>
          </p:cNvPr>
          <p:cNvSpPr txBox="1"/>
          <p:nvPr/>
        </p:nvSpPr>
        <p:spPr>
          <a:xfrm>
            <a:off x="266640" y="1941152"/>
            <a:ext cx="6055501" cy="369332"/>
          </a:xfrm>
          <a:prstGeom prst="rect">
            <a:avLst/>
          </a:prstGeom>
          <a:noFill/>
        </p:spPr>
        <p:txBody>
          <a:bodyPr wrap="square" rtlCol="0">
            <a:spAutoFit/>
          </a:bodyPr>
          <a:lstStyle/>
          <a:p>
            <a:r>
              <a:rPr lang="es-MX" dirty="0">
                <a:solidFill>
                  <a:schemeClr val="accent3">
                    <a:lumMod val="75000"/>
                  </a:schemeClr>
                </a:solidFill>
              </a:rPr>
              <a:t>1.-Importamos las librerías necesarias</a:t>
            </a:r>
            <a:endParaRPr lang="en-US" dirty="0">
              <a:solidFill>
                <a:schemeClr val="accent3">
                  <a:lumMod val="75000"/>
                </a:schemeClr>
              </a:solidFill>
            </a:endParaRPr>
          </a:p>
        </p:txBody>
      </p:sp>
      <p:sp>
        <p:nvSpPr>
          <p:cNvPr id="9" name="CuadroTexto 8">
            <a:extLst>
              <a:ext uri="{FF2B5EF4-FFF2-40B4-BE49-F238E27FC236}">
                <a16:creationId xmlns:a16="http://schemas.microsoft.com/office/drawing/2014/main" id="{236F04B5-D5B0-4F6A-B38C-046F2002D9E6}"/>
              </a:ext>
            </a:extLst>
          </p:cNvPr>
          <p:cNvSpPr txBox="1"/>
          <p:nvPr/>
        </p:nvSpPr>
        <p:spPr>
          <a:xfrm>
            <a:off x="301637" y="3093233"/>
            <a:ext cx="6055501" cy="1200329"/>
          </a:xfrm>
          <a:prstGeom prst="rect">
            <a:avLst/>
          </a:prstGeom>
          <a:noFill/>
        </p:spPr>
        <p:txBody>
          <a:bodyPr wrap="square" rtlCol="0">
            <a:spAutoFit/>
          </a:bodyPr>
          <a:lstStyle/>
          <a:p>
            <a:r>
              <a:rPr lang="es-MX" dirty="0">
                <a:solidFill>
                  <a:schemeClr val="accent3">
                    <a:lumMod val="75000"/>
                  </a:schemeClr>
                </a:solidFill>
              </a:rPr>
              <a:t>2.-Definimos la función </a:t>
            </a:r>
            <a:r>
              <a:rPr lang="es-MX" dirty="0" err="1">
                <a:solidFill>
                  <a:schemeClr val="accent3">
                    <a:lumMod val="75000"/>
                  </a:schemeClr>
                </a:solidFill>
              </a:rPr>
              <a:t>remove_punctuation</a:t>
            </a:r>
            <a:r>
              <a:rPr lang="es-MX" dirty="0">
                <a:solidFill>
                  <a:schemeClr val="accent3">
                    <a:lumMod val="75000"/>
                  </a:schemeClr>
                </a:solidFill>
              </a:rPr>
              <a:t> que  buscará en el texto que le pasemos a la función signos de puntuación  que </a:t>
            </a:r>
            <a:r>
              <a:rPr lang="es-MX" dirty="0" err="1">
                <a:solidFill>
                  <a:schemeClr val="accent3">
                    <a:lumMod val="75000"/>
                  </a:schemeClr>
                </a:solidFill>
              </a:rPr>
              <a:t>esten</a:t>
            </a:r>
            <a:r>
              <a:rPr lang="es-MX" dirty="0">
                <a:solidFill>
                  <a:schemeClr val="accent3">
                    <a:lumMod val="75000"/>
                  </a:schemeClr>
                </a:solidFill>
              </a:rPr>
              <a:t> contenidos en </a:t>
            </a:r>
            <a:r>
              <a:rPr lang="es-MX" dirty="0" err="1">
                <a:solidFill>
                  <a:schemeClr val="accent3">
                    <a:lumMod val="75000"/>
                  </a:schemeClr>
                </a:solidFill>
              </a:rPr>
              <a:t>string.punctuation</a:t>
            </a:r>
            <a:r>
              <a:rPr lang="es-MX" dirty="0">
                <a:solidFill>
                  <a:schemeClr val="accent3">
                    <a:lumMod val="75000"/>
                  </a:schemeClr>
                </a:solidFill>
              </a:rPr>
              <a:t> y los reemplazará con un espacio</a:t>
            </a:r>
            <a:endParaRPr lang="en-US" dirty="0">
              <a:solidFill>
                <a:schemeClr val="accent3">
                  <a:lumMod val="75000"/>
                </a:schemeClr>
              </a:solidFill>
            </a:endParaRPr>
          </a:p>
        </p:txBody>
      </p:sp>
      <p:sp>
        <p:nvSpPr>
          <p:cNvPr id="10" name="CuadroTexto 9">
            <a:extLst>
              <a:ext uri="{FF2B5EF4-FFF2-40B4-BE49-F238E27FC236}">
                <a16:creationId xmlns:a16="http://schemas.microsoft.com/office/drawing/2014/main" id="{8C6226C3-4BF5-4D0D-B3FC-AA0DC0EB8411}"/>
              </a:ext>
            </a:extLst>
          </p:cNvPr>
          <p:cNvSpPr txBox="1"/>
          <p:nvPr/>
        </p:nvSpPr>
        <p:spPr>
          <a:xfrm>
            <a:off x="266639" y="5303759"/>
            <a:ext cx="6055502" cy="923330"/>
          </a:xfrm>
          <a:prstGeom prst="rect">
            <a:avLst/>
          </a:prstGeom>
          <a:noFill/>
        </p:spPr>
        <p:txBody>
          <a:bodyPr wrap="square" rtlCol="0">
            <a:spAutoFit/>
          </a:bodyPr>
          <a:lstStyle/>
          <a:p>
            <a:r>
              <a:rPr lang="es-MX" dirty="0">
                <a:solidFill>
                  <a:schemeClr val="accent3">
                    <a:lumMod val="75000"/>
                  </a:schemeClr>
                </a:solidFill>
              </a:rPr>
              <a:t>3.- Aplicamos la función </a:t>
            </a:r>
            <a:r>
              <a:rPr lang="es-MX" dirty="0" err="1">
                <a:solidFill>
                  <a:schemeClr val="accent3">
                    <a:lumMod val="75000"/>
                  </a:schemeClr>
                </a:solidFill>
              </a:rPr>
              <a:t>remove_punctuation</a:t>
            </a:r>
            <a:r>
              <a:rPr lang="es-MX" dirty="0">
                <a:solidFill>
                  <a:schemeClr val="accent3">
                    <a:lumMod val="75000"/>
                  </a:schemeClr>
                </a:solidFill>
              </a:rPr>
              <a:t> a la columna Tokens de nuestro Data Set y creamos una nueva columna </a:t>
            </a:r>
            <a:r>
              <a:rPr lang="es-MX" dirty="0" err="1">
                <a:solidFill>
                  <a:schemeClr val="accent3">
                    <a:lumMod val="75000"/>
                  </a:schemeClr>
                </a:solidFill>
              </a:rPr>
              <a:t>Tokenlimpios</a:t>
            </a:r>
            <a:r>
              <a:rPr lang="es-MX" dirty="0">
                <a:solidFill>
                  <a:schemeClr val="accent3">
                    <a:lumMod val="75000"/>
                  </a:schemeClr>
                </a:solidFill>
              </a:rPr>
              <a:t> con el resultado</a:t>
            </a:r>
            <a:endParaRPr lang="en-US" dirty="0">
              <a:solidFill>
                <a:schemeClr val="accent3">
                  <a:lumMod val="75000"/>
                </a:schemeClr>
              </a:solidFill>
            </a:endParaRPr>
          </a:p>
        </p:txBody>
      </p:sp>
      <p:sp>
        <p:nvSpPr>
          <p:cNvPr id="11" name="CuadroTexto 10">
            <a:extLst>
              <a:ext uri="{FF2B5EF4-FFF2-40B4-BE49-F238E27FC236}">
                <a16:creationId xmlns:a16="http://schemas.microsoft.com/office/drawing/2014/main" id="{F1E2DCBF-861A-4261-96ED-C097CF83C602}"/>
              </a:ext>
            </a:extLst>
          </p:cNvPr>
          <p:cNvSpPr txBox="1"/>
          <p:nvPr/>
        </p:nvSpPr>
        <p:spPr>
          <a:xfrm>
            <a:off x="7065646" y="2055522"/>
            <a:ext cx="4339773" cy="369332"/>
          </a:xfrm>
          <a:prstGeom prst="rect">
            <a:avLst/>
          </a:prstGeom>
          <a:noFill/>
        </p:spPr>
        <p:txBody>
          <a:bodyPr wrap="square" rtlCol="0">
            <a:spAutoFit/>
          </a:bodyPr>
          <a:lstStyle/>
          <a:p>
            <a:r>
              <a:rPr lang="es-MX" dirty="0">
                <a:solidFill>
                  <a:schemeClr val="accent3">
                    <a:lumMod val="75000"/>
                  </a:schemeClr>
                </a:solidFill>
              </a:rPr>
              <a:t>Resultado </a:t>
            </a:r>
            <a:endParaRPr lang="en-US" dirty="0">
              <a:solidFill>
                <a:schemeClr val="accent3">
                  <a:lumMod val="75000"/>
                </a:schemeClr>
              </a:solidFill>
            </a:endParaRPr>
          </a:p>
        </p:txBody>
      </p:sp>
      <p:pic>
        <p:nvPicPr>
          <p:cNvPr id="12" name="Imagen 11">
            <a:extLst>
              <a:ext uri="{FF2B5EF4-FFF2-40B4-BE49-F238E27FC236}">
                <a16:creationId xmlns:a16="http://schemas.microsoft.com/office/drawing/2014/main" id="{F66099A8-187E-472E-A6CE-2F586ACA2226}"/>
              </a:ext>
            </a:extLst>
          </p:cNvPr>
          <p:cNvPicPr>
            <a:picLocks noChangeAspect="1"/>
          </p:cNvPicPr>
          <p:nvPr/>
        </p:nvPicPr>
        <p:blipFill rotWithShape="1">
          <a:blip r:embed="rId3"/>
          <a:srcRect l="55787" t="37590" r="29032" b="8065"/>
          <a:stretch/>
        </p:blipFill>
        <p:spPr>
          <a:xfrm>
            <a:off x="6811325" y="2602105"/>
            <a:ext cx="4161476" cy="4159045"/>
          </a:xfrm>
          <a:prstGeom prst="rect">
            <a:avLst/>
          </a:prstGeom>
        </p:spPr>
      </p:pic>
      <p:sp>
        <p:nvSpPr>
          <p:cNvPr id="13" name="Rectángulo 12">
            <a:extLst>
              <a:ext uri="{FF2B5EF4-FFF2-40B4-BE49-F238E27FC236}">
                <a16:creationId xmlns:a16="http://schemas.microsoft.com/office/drawing/2014/main" id="{4CE4EBDD-3FB8-45AB-905C-1135154EDB78}"/>
              </a:ext>
            </a:extLst>
          </p:cNvPr>
          <p:cNvSpPr/>
          <p:nvPr/>
        </p:nvSpPr>
        <p:spPr>
          <a:xfrm>
            <a:off x="8160774" y="2851355"/>
            <a:ext cx="245807" cy="241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74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AF4CB-AE8A-458A-A040-4020517F3D8E}"/>
              </a:ext>
            </a:extLst>
          </p:cNvPr>
          <p:cNvSpPr>
            <a:spLocks noGrp="1"/>
          </p:cNvSpPr>
          <p:nvPr>
            <p:ph type="title"/>
          </p:nvPr>
        </p:nvSpPr>
        <p:spPr/>
        <p:txBody>
          <a:bodyPr/>
          <a:lstStyle/>
          <a:p>
            <a:r>
              <a:rPr lang="es-MX" dirty="0">
                <a:latin typeface="Arial Narrow" panose="020B0606020202030204" pitchFamily="34" charset="0"/>
              </a:rPr>
              <a:t>6.-Analizar el campo Tweet-</a:t>
            </a:r>
            <a:r>
              <a:rPr lang="es-MX" dirty="0" err="1">
                <a:latin typeface="Arial Narrow" panose="020B0606020202030204" pitchFamily="34" charset="0"/>
              </a:rPr>
              <a:t>text</a:t>
            </a:r>
            <a:br>
              <a:rPr lang="es-MX" dirty="0">
                <a:latin typeface="Arial Narrow" panose="020B0606020202030204" pitchFamily="34" charset="0"/>
              </a:rPr>
            </a:br>
            <a:r>
              <a:rPr lang="es-MX" dirty="0">
                <a:latin typeface="Arial Narrow" panose="020B0606020202030204" pitchFamily="34" charset="0"/>
              </a:rPr>
              <a:t>A) eliminar stop </a:t>
            </a:r>
            <a:r>
              <a:rPr lang="es-MX" dirty="0" err="1">
                <a:latin typeface="Arial Narrow" panose="020B0606020202030204" pitchFamily="34" charset="0"/>
              </a:rPr>
              <a:t>words</a:t>
            </a:r>
            <a:endParaRPr lang="en-US" dirty="0"/>
          </a:p>
        </p:txBody>
      </p:sp>
      <p:pic>
        <p:nvPicPr>
          <p:cNvPr id="4" name="Imagen 3">
            <a:extLst>
              <a:ext uri="{FF2B5EF4-FFF2-40B4-BE49-F238E27FC236}">
                <a16:creationId xmlns:a16="http://schemas.microsoft.com/office/drawing/2014/main" id="{B3B3A2F0-4E73-47F3-AE2F-B372A8080877}"/>
              </a:ext>
            </a:extLst>
          </p:cNvPr>
          <p:cNvPicPr>
            <a:picLocks noChangeAspect="1"/>
          </p:cNvPicPr>
          <p:nvPr/>
        </p:nvPicPr>
        <p:blipFill rotWithShape="1">
          <a:blip r:embed="rId2"/>
          <a:srcRect l="21854" t="47977" r="59105" b="48156"/>
          <a:stretch/>
        </p:blipFill>
        <p:spPr>
          <a:xfrm>
            <a:off x="363793" y="2378143"/>
            <a:ext cx="3913239" cy="856103"/>
          </a:xfrm>
          <a:prstGeom prst="rect">
            <a:avLst/>
          </a:prstGeom>
        </p:spPr>
      </p:pic>
      <p:pic>
        <p:nvPicPr>
          <p:cNvPr id="5" name="Imagen 4">
            <a:extLst>
              <a:ext uri="{FF2B5EF4-FFF2-40B4-BE49-F238E27FC236}">
                <a16:creationId xmlns:a16="http://schemas.microsoft.com/office/drawing/2014/main" id="{D10B8631-A28F-4F7D-81B7-D19E8E25C3B4}"/>
              </a:ext>
            </a:extLst>
          </p:cNvPr>
          <p:cNvPicPr>
            <a:picLocks noChangeAspect="1"/>
          </p:cNvPicPr>
          <p:nvPr/>
        </p:nvPicPr>
        <p:blipFill rotWithShape="1">
          <a:blip r:embed="rId2"/>
          <a:srcRect l="21854" t="52361" r="58961" b="42209"/>
          <a:stretch/>
        </p:blipFill>
        <p:spPr>
          <a:xfrm>
            <a:off x="5900445" y="2623698"/>
            <a:ext cx="5023194" cy="1072980"/>
          </a:xfrm>
          <a:prstGeom prst="rect">
            <a:avLst/>
          </a:prstGeom>
        </p:spPr>
      </p:pic>
      <p:pic>
        <p:nvPicPr>
          <p:cNvPr id="6" name="Imagen 5">
            <a:extLst>
              <a:ext uri="{FF2B5EF4-FFF2-40B4-BE49-F238E27FC236}">
                <a16:creationId xmlns:a16="http://schemas.microsoft.com/office/drawing/2014/main" id="{30E58FF5-8DD2-4DD3-AB5E-54F02BBC1F6F}"/>
              </a:ext>
            </a:extLst>
          </p:cNvPr>
          <p:cNvPicPr>
            <a:picLocks noChangeAspect="1"/>
          </p:cNvPicPr>
          <p:nvPr/>
        </p:nvPicPr>
        <p:blipFill rotWithShape="1">
          <a:blip r:embed="rId2"/>
          <a:srcRect l="21854" t="58604" r="21210" b="37536"/>
          <a:stretch/>
        </p:blipFill>
        <p:spPr>
          <a:xfrm>
            <a:off x="436984" y="4730212"/>
            <a:ext cx="11597700" cy="1036187"/>
          </a:xfrm>
          <a:prstGeom prst="rect">
            <a:avLst/>
          </a:prstGeom>
        </p:spPr>
      </p:pic>
      <p:sp>
        <p:nvSpPr>
          <p:cNvPr id="7" name="CuadroTexto 6">
            <a:extLst>
              <a:ext uri="{FF2B5EF4-FFF2-40B4-BE49-F238E27FC236}">
                <a16:creationId xmlns:a16="http://schemas.microsoft.com/office/drawing/2014/main" id="{92017CD4-1681-4297-8DE4-ACFA693235F7}"/>
              </a:ext>
            </a:extLst>
          </p:cNvPr>
          <p:cNvSpPr txBox="1"/>
          <p:nvPr/>
        </p:nvSpPr>
        <p:spPr>
          <a:xfrm>
            <a:off x="363793" y="1933860"/>
            <a:ext cx="5296618" cy="369332"/>
          </a:xfrm>
          <a:prstGeom prst="rect">
            <a:avLst/>
          </a:prstGeom>
          <a:noFill/>
        </p:spPr>
        <p:txBody>
          <a:bodyPr wrap="square" rtlCol="0">
            <a:spAutoFit/>
          </a:bodyPr>
          <a:lstStyle/>
          <a:p>
            <a:r>
              <a:rPr lang="es-MX" dirty="0">
                <a:solidFill>
                  <a:schemeClr val="accent3">
                    <a:lumMod val="75000"/>
                  </a:schemeClr>
                </a:solidFill>
              </a:rPr>
              <a:t>1.Importar </a:t>
            </a:r>
            <a:r>
              <a:rPr lang="es-MX" dirty="0" err="1">
                <a:solidFill>
                  <a:schemeClr val="accent3">
                    <a:lumMod val="75000"/>
                  </a:schemeClr>
                </a:solidFill>
              </a:rPr>
              <a:t>stopwords</a:t>
            </a:r>
            <a:endParaRPr lang="en-US" dirty="0">
              <a:solidFill>
                <a:schemeClr val="accent3">
                  <a:lumMod val="75000"/>
                </a:schemeClr>
              </a:solidFill>
            </a:endParaRPr>
          </a:p>
        </p:txBody>
      </p:sp>
      <p:sp>
        <p:nvSpPr>
          <p:cNvPr id="8" name="CuadroTexto 7">
            <a:extLst>
              <a:ext uri="{FF2B5EF4-FFF2-40B4-BE49-F238E27FC236}">
                <a16:creationId xmlns:a16="http://schemas.microsoft.com/office/drawing/2014/main" id="{5189371D-169B-4FF4-9189-115C2D7B75F3}"/>
              </a:ext>
            </a:extLst>
          </p:cNvPr>
          <p:cNvSpPr txBox="1"/>
          <p:nvPr/>
        </p:nvSpPr>
        <p:spPr>
          <a:xfrm>
            <a:off x="6895382" y="1961207"/>
            <a:ext cx="5296618" cy="646331"/>
          </a:xfrm>
          <a:prstGeom prst="rect">
            <a:avLst/>
          </a:prstGeom>
          <a:noFill/>
        </p:spPr>
        <p:txBody>
          <a:bodyPr wrap="square" rtlCol="0">
            <a:spAutoFit/>
          </a:bodyPr>
          <a:lstStyle/>
          <a:p>
            <a:r>
              <a:rPr lang="es-MX" dirty="0">
                <a:solidFill>
                  <a:schemeClr val="accent3">
                    <a:lumMod val="75000"/>
                  </a:schemeClr>
                </a:solidFill>
              </a:rPr>
              <a:t>2.Guardamos el conjunto de </a:t>
            </a:r>
            <a:r>
              <a:rPr lang="es-MX" dirty="0" err="1">
                <a:solidFill>
                  <a:schemeClr val="accent3">
                    <a:lumMod val="75000"/>
                  </a:schemeClr>
                </a:solidFill>
              </a:rPr>
              <a:t>stopword</a:t>
            </a:r>
            <a:r>
              <a:rPr lang="es-MX" dirty="0">
                <a:solidFill>
                  <a:schemeClr val="accent3">
                    <a:lumMod val="75000"/>
                  </a:schemeClr>
                </a:solidFill>
              </a:rPr>
              <a:t> en español en una variable</a:t>
            </a:r>
            <a:endParaRPr lang="en-US" dirty="0">
              <a:solidFill>
                <a:schemeClr val="accent3">
                  <a:lumMod val="75000"/>
                </a:schemeClr>
              </a:solidFill>
            </a:endParaRPr>
          </a:p>
        </p:txBody>
      </p:sp>
      <p:sp>
        <p:nvSpPr>
          <p:cNvPr id="9" name="CuadroTexto 8">
            <a:extLst>
              <a:ext uri="{FF2B5EF4-FFF2-40B4-BE49-F238E27FC236}">
                <a16:creationId xmlns:a16="http://schemas.microsoft.com/office/drawing/2014/main" id="{DA25996D-083A-4D7A-A92A-581F021B3DD5}"/>
              </a:ext>
            </a:extLst>
          </p:cNvPr>
          <p:cNvSpPr txBox="1"/>
          <p:nvPr/>
        </p:nvSpPr>
        <p:spPr>
          <a:xfrm>
            <a:off x="1140542" y="3730016"/>
            <a:ext cx="9615947" cy="923330"/>
          </a:xfrm>
          <a:prstGeom prst="rect">
            <a:avLst/>
          </a:prstGeom>
          <a:noFill/>
        </p:spPr>
        <p:txBody>
          <a:bodyPr wrap="square" rtlCol="0">
            <a:spAutoFit/>
          </a:bodyPr>
          <a:lstStyle/>
          <a:p>
            <a:r>
              <a:rPr lang="es-MX" dirty="0">
                <a:solidFill>
                  <a:schemeClr val="accent3">
                    <a:lumMod val="75000"/>
                  </a:schemeClr>
                </a:solidFill>
              </a:rPr>
              <a:t>3.Utilizando una función lambda comparamos el listado de Tokens de nuestro data </a:t>
            </a:r>
            <a:r>
              <a:rPr lang="es-MX" dirty="0" err="1">
                <a:solidFill>
                  <a:schemeClr val="accent3">
                    <a:lumMod val="75000"/>
                  </a:schemeClr>
                </a:solidFill>
              </a:rPr>
              <a:t>frame</a:t>
            </a:r>
            <a:r>
              <a:rPr lang="es-MX" dirty="0">
                <a:solidFill>
                  <a:schemeClr val="accent3">
                    <a:lumMod val="75000"/>
                  </a:schemeClr>
                </a:solidFill>
              </a:rPr>
              <a:t> con el conjunto de palabras en la variable stop y si la palabra comparada no se encuentra en la lista la guardamos en una nueva columna llamada Tokens Limpios3”</a:t>
            </a:r>
            <a:endParaRPr lang="en-US" dirty="0">
              <a:solidFill>
                <a:schemeClr val="accent3">
                  <a:lumMod val="75000"/>
                </a:schemeClr>
              </a:solidFill>
            </a:endParaRPr>
          </a:p>
        </p:txBody>
      </p:sp>
    </p:spTree>
    <p:extLst>
      <p:ext uri="{BB962C8B-B14F-4D97-AF65-F5344CB8AC3E}">
        <p14:creationId xmlns:p14="http://schemas.microsoft.com/office/powerpoint/2010/main" val="1715154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A6BD2-CF25-440F-8BB2-7F1732FE4533}"/>
              </a:ext>
            </a:extLst>
          </p:cNvPr>
          <p:cNvSpPr>
            <a:spLocks noGrp="1"/>
          </p:cNvSpPr>
          <p:nvPr>
            <p:ph type="title"/>
          </p:nvPr>
        </p:nvSpPr>
        <p:spPr/>
        <p:txBody>
          <a:bodyPr/>
          <a:lstStyle/>
          <a:p>
            <a:r>
              <a:rPr lang="es-MX" dirty="0"/>
              <a:t>Resultado</a:t>
            </a:r>
            <a:endParaRPr lang="en-US" dirty="0"/>
          </a:p>
        </p:txBody>
      </p:sp>
      <p:pic>
        <p:nvPicPr>
          <p:cNvPr id="5" name="Imagen 4">
            <a:extLst>
              <a:ext uri="{FF2B5EF4-FFF2-40B4-BE49-F238E27FC236}">
                <a16:creationId xmlns:a16="http://schemas.microsoft.com/office/drawing/2014/main" id="{A19F4E52-E885-4105-969D-E5283D435933}"/>
              </a:ext>
            </a:extLst>
          </p:cNvPr>
          <p:cNvPicPr>
            <a:picLocks noChangeAspect="1"/>
          </p:cNvPicPr>
          <p:nvPr/>
        </p:nvPicPr>
        <p:blipFill rotWithShape="1">
          <a:blip r:embed="rId2"/>
          <a:srcRect l="64597" t="41156" r="21451" b="35086"/>
          <a:stretch/>
        </p:blipFill>
        <p:spPr>
          <a:xfrm>
            <a:off x="581192" y="2069635"/>
            <a:ext cx="3892485" cy="3131629"/>
          </a:xfrm>
          <a:prstGeom prst="rect">
            <a:avLst/>
          </a:prstGeom>
        </p:spPr>
      </p:pic>
      <p:sp>
        <p:nvSpPr>
          <p:cNvPr id="6" name="Rectángulo: esquinas redondeadas 5">
            <a:extLst>
              <a:ext uri="{FF2B5EF4-FFF2-40B4-BE49-F238E27FC236}">
                <a16:creationId xmlns:a16="http://schemas.microsoft.com/office/drawing/2014/main" id="{C6A683E2-6228-4C83-A1A1-AB1988D4A784}"/>
              </a:ext>
            </a:extLst>
          </p:cNvPr>
          <p:cNvSpPr/>
          <p:nvPr/>
        </p:nvSpPr>
        <p:spPr>
          <a:xfrm>
            <a:off x="658761" y="4178710"/>
            <a:ext cx="875071" cy="2949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BC7AD9C5-558C-4010-AD1E-C8A59D75923A}"/>
              </a:ext>
            </a:extLst>
          </p:cNvPr>
          <p:cNvPicPr>
            <a:picLocks noChangeAspect="1"/>
          </p:cNvPicPr>
          <p:nvPr/>
        </p:nvPicPr>
        <p:blipFill rotWithShape="1">
          <a:blip r:embed="rId3"/>
          <a:srcRect l="21613" t="66129" r="54919" b="21121"/>
          <a:stretch/>
        </p:blipFill>
        <p:spPr>
          <a:xfrm>
            <a:off x="5559863" y="3574025"/>
            <a:ext cx="5039311" cy="1469923"/>
          </a:xfrm>
          <a:prstGeom prst="rect">
            <a:avLst/>
          </a:prstGeom>
        </p:spPr>
      </p:pic>
      <p:sp>
        <p:nvSpPr>
          <p:cNvPr id="8" name="CuadroTexto 7">
            <a:extLst>
              <a:ext uri="{FF2B5EF4-FFF2-40B4-BE49-F238E27FC236}">
                <a16:creationId xmlns:a16="http://schemas.microsoft.com/office/drawing/2014/main" id="{BACAE194-0AB7-4B32-A60C-FD4E5CC514D3}"/>
              </a:ext>
            </a:extLst>
          </p:cNvPr>
          <p:cNvSpPr txBox="1"/>
          <p:nvPr/>
        </p:nvSpPr>
        <p:spPr>
          <a:xfrm>
            <a:off x="5348748" y="2069635"/>
            <a:ext cx="4542504" cy="1200329"/>
          </a:xfrm>
          <a:prstGeom prst="rect">
            <a:avLst/>
          </a:prstGeom>
          <a:noFill/>
        </p:spPr>
        <p:txBody>
          <a:bodyPr wrap="square" rtlCol="0">
            <a:spAutoFit/>
          </a:bodyPr>
          <a:lstStyle/>
          <a:p>
            <a:r>
              <a:rPr lang="es-MX" dirty="0">
                <a:solidFill>
                  <a:schemeClr val="accent3">
                    <a:lumMod val="75000"/>
                  </a:schemeClr>
                </a:solidFill>
              </a:rPr>
              <a:t>Otra vez generamos el listado de palabras de nuestra columna Tokens Limpios 3 y generamos un data </a:t>
            </a:r>
            <a:r>
              <a:rPr lang="es-MX" dirty="0" err="1">
                <a:solidFill>
                  <a:schemeClr val="accent3">
                    <a:lumMod val="75000"/>
                  </a:schemeClr>
                </a:solidFill>
              </a:rPr>
              <a:t>Frame</a:t>
            </a:r>
            <a:r>
              <a:rPr lang="es-MX" dirty="0">
                <a:solidFill>
                  <a:schemeClr val="accent3">
                    <a:lumMod val="75000"/>
                  </a:schemeClr>
                </a:solidFill>
              </a:rPr>
              <a:t> a partir de dicho listado</a:t>
            </a:r>
            <a:endParaRPr lang="en-US" dirty="0">
              <a:solidFill>
                <a:schemeClr val="accent3">
                  <a:lumMod val="75000"/>
                </a:schemeClr>
              </a:solidFill>
            </a:endParaRPr>
          </a:p>
        </p:txBody>
      </p:sp>
    </p:spTree>
    <p:extLst>
      <p:ext uri="{BB962C8B-B14F-4D97-AF65-F5344CB8AC3E}">
        <p14:creationId xmlns:p14="http://schemas.microsoft.com/office/powerpoint/2010/main" val="403240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D98CD-909D-41B9-9904-9A3B1D172FA8}"/>
              </a:ext>
            </a:extLst>
          </p:cNvPr>
          <p:cNvSpPr>
            <a:spLocks noGrp="1"/>
          </p:cNvSpPr>
          <p:nvPr>
            <p:ph type="title"/>
          </p:nvPr>
        </p:nvSpPr>
        <p:spPr/>
        <p:txBody>
          <a:bodyPr/>
          <a:lstStyle/>
          <a:p>
            <a:r>
              <a:rPr lang="es-MX" dirty="0"/>
              <a:t>Términos frecuentes</a:t>
            </a:r>
            <a:endParaRPr lang="en-US" dirty="0"/>
          </a:p>
        </p:txBody>
      </p:sp>
      <p:sp>
        <p:nvSpPr>
          <p:cNvPr id="3" name="Marcador de contenido 2">
            <a:extLst>
              <a:ext uri="{FF2B5EF4-FFF2-40B4-BE49-F238E27FC236}">
                <a16:creationId xmlns:a16="http://schemas.microsoft.com/office/drawing/2014/main" id="{21A32694-3A89-437C-8A14-6B17ED3E3589}"/>
              </a:ext>
            </a:extLst>
          </p:cNvPr>
          <p:cNvSpPr>
            <a:spLocks noGrp="1"/>
          </p:cNvSpPr>
          <p:nvPr>
            <p:ph idx="1"/>
          </p:nvPr>
        </p:nvSpPr>
        <p:spPr/>
        <p:txBody>
          <a:bodyPr/>
          <a:lstStyle/>
          <a:p>
            <a:endParaRPr lang="en-US"/>
          </a:p>
        </p:txBody>
      </p:sp>
      <p:pic>
        <p:nvPicPr>
          <p:cNvPr id="4" name="Imagen 3">
            <a:extLst>
              <a:ext uri="{FF2B5EF4-FFF2-40B4-BE49-F238E27FC236}">
                <a16:creationId xmlns:a16="http://schemas.microsoft.com/office/drawing/2014/main" id="{03AABECF-332F-4D82-B2F2-D05D6597D293}"/>
              </a:ext>
            </a:extLst>
          </p:cNvPr>
          <p:cNvPicPr>
            <a:picLocks noChangeAspect="1"/>
          </p:cNvPicPr>
          <p:nvPr/>
        </p:nvPicPr>
        <p:blipFill rotWithShape="1">
          <a:blip r:embed="rId2"/>
          <a:srcRect l="17437" t="46446" r="24499" b="3468"/>
          <a:stretch/>
        </p:blipFill>
        <p:spPr>
          <a:xfrm>
            <a:off x="0" y="2549828"/>
            <a:ext cx="12229892" cy="4715522"/>
          </a:xfrm>
          <a:prstGeom prst="rect">
            <a:avLst/>
          </a:prstGeom>
        </p:spPr>
      </p:pic>
      <p:sp>
        <p:nvSpPr>
          <p:cNvPr id="5" name="CuadroTexto 4">
            <a:extLst>
              <a:ext uri="{FF2B5EF4-FFF2-40B4-BE49-F238E27FC236}">
                <a16:creationId xmlns:a16="http://schemas.microsoft.com/office/drawing/2014/main" id="{60AEB758-1EFC-4F3A-A634-7A306E655A28}"/>
              </a:ext>
            </a:extLst>
          </p:cNvPr>
          <p:cNvSpPr txBox="1"/>
          <p:nvPr/>
        </p:nvSpPr>
        <p:spPr>
          <a:xfrm>
            <a:off x="581192" y="2081587"/>
            <a:ext cx="7815556" cy="369332"/>
          </a:xfrm>
          <a:prstGeom prst="rect">
            <a:avLst/>
          </a:prstGeom>
          <a:noFill/>
        </p:spPr>
        <p:txBody>
          <a:bodyPr wrap="square" rtlCol="0">
            <a:spAutoFit/>
          </a:bodyPr>
          <a:lstStyle/>
          <a:p>
            <a:r>
              <a:rPr lang="es-MX" dirty="0">
                <a:solidFill>
                  <a:schemeClr val="accent3">
                    <a:lumMod val="75000"/>
                  </a:schemeClr>
                </a:solidFill>
              </a:rPr>
              <a:t>Finalmente contamos y graficamos la frecuencia de cada palabra en el </a:t>
            </a:r>
            <a:r>
              <a:rPr lang="es-MX" dirty="0" err="1">
                <a:solidFill>
                  <a:schemeClr val="accent3">
                    <a:lumMod val="75000"/>
                  </a:schemeClr>
                </a:solidFill>
              </a:rPr>
              <a:t>DataFrame</a:t>
            </a:r>
            <a:endParaRPr lang="en-US" dirty="0">
              <a:solidFill>
                <a:schemeClr val="accent3">
                  <a:lumMod val="75000"/>
                </a:schemeClr>
              </a:solidFill>
            </a:endParaRPr>
          </a:p>
        </p:txBody>
      </p:sp>
    </p:spTree>
    <p:extLst>
      <p:ext uri="{BB962C8B-B14F-4D97-AF65-F5344CB8AC3E}">
        <p14:creationId xmlns:p14="http://schemas.microsoft.com/office/powerpoint/2010/main" val="1611802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9A54A-8C6A-4705-A848-C99B075D243A}"/>
              </a:ext>
            </a:extLst>
          </p:cNvPr>
          <p:cNvSpPr>
            <a:spLocks noGrp="1"/>
          </p:cNvSpPr>
          <p:nvPr>
            <p:ph type="title"/>
          </p:nvPr>
        </p:nvSpPr>
        <p:spPr/>
        <p:txBody>
          <a:bodyPr/>
          <a:lstStyle/>
          <a:p>
            <a:r>
              <a:rPr lang="es-MX" dirty="0"/>
              <a:t>CONCLUSIONES Y APRENDIZAJES</a:t>
            </a:r>
            <a:endParaRPr lang="en-US" dirty="0"/>
          </a:p>
        </p:txBody>
      </p:sp>
      <p:sp>
        <p:nvSpPr>
          <p:cNvPr id="3" name="Marcador de contenido 2">
            <a:extLst>
              <a:ext uri="{FF2B5EF4-FFF2-40B4-BE49-F238E27FC236}">
                <a16:creationId xmlns:a16="http://schemas.microsoft.com/office/drawing/2014/main" id="{18B5FD63-4F2B-4098-B131-989DEC463921}"/>
              </a:ext>
            </a:extLst>
          </p:cNvPr>
          <p:cNvSpPr>
            <a:spLocks noGrp="1"/>
          </p:cNvSpPr>
          <p:nvPr>
            <p:ph idx="1"/>
          </p:nvPr>
        </p:nvSpPr>
        <p:spPr>
          <a:xfrm>
            <a:off x="276392" y="1969102"/>
            <a:ext cx="11029615" cy="4888898"/>
          </a:xfrm>
        </p:spPr>
        <p:txBody>
          <a:bodyPr>
            <a:normAutofit fontScale="85000" lnSpcReduction="20000"/>
          </a:bodyPr>
          <a:lstStyle/>
          <a:p>
            <a:r>
              <a:rPr lang="es-MX" dirty="0"/>
              <a:t>1.- Con los tweets de </a:t>
            </a:r>
            <a:r>
              <a:rPr lang="es-MX" dirty="0" err="1"/>
              <a:t>Segudidad</a:t>
            </a:r>
            <a:r>
              <a:rPr lang="es-MX" dirty="0"/>
              <a:t> Interior concluimos que los campos de </a:t>
            </a:r>
            <a:r>
              <a:rPr lang="es-MX" dirty="0" err="1"/>
              <a:t>UserLocation</a:t>
            </a:r>
            <a:r>
              <a:rPr lang="es-MX" dirty="0"/>
              <a:t> , Time </a:t>
            </a:r>
            <a:r>
              <a:rPr lang="es-MX" dirty="0" err="1"/>
              <a:t>Zone</a:t>
            </a:r>
            <a:r>
              <a:rPr lang="es-MX" dirty="0"/>
              <a:t>  a veces no proporcionan información útil. </a:t>
            </a:r>
          </a:p>
          <a:p>
            <a:r>
              <a:rPr lang="es-MX" dirty="0"/>
              <a:t>2.- En el caso de </a:t>
            </a:r>
            <a:r>
              <a:rPr lang="es-MX" dirty="0" err="1"/>
              <a:t>SeguridadI</a:t>
            </a:r>
            <a:r>
              <a:rPr lang="es-MX" dirty="0"/>
              <a:t> </a:t>
            </a:r>
            <a:r>
              <a:rPr lang="es-MX" dirty="0" err="1"/>
              <a:t>nterior</a:t>
            </a:r>
            <a:r>
              <a:rPr lang="es-MX" dirty="0"/>
              <a:t>, uno de los términos más frecuentes es </a:t>
            </a:r>
            <a:r>
              <a:rPr lang="es-MX" dirty="0" err="1"/>
              <a:t>rt</a:t>
            </a:r>
            <a:r>
              <a:rPr lang="es-MX" dirty="0"/>
              <a:t>, lo cual podría indicar que no se generan nuevas ideas, sino que se retoma contenido, dos usuarios fueron términos frecuentes @CNDH y @</a:t>
            </a:r>
            <a:r>
              <a:rPr lang="es-MX" dirty="0" err="1"/>
              <a:t>ErnestoLPV</a:t>
            </a:r>
            <a:endParaRPr lang="es-MX" dirty="0"/>
          </a:p>
          <a:p>
            <a:r>
              <a:rPr lang="es-MX" dirty="0"/>
              <a:t>2.- En cuanto a la comparación de tweets por períodos, esta no pudo realizarse, al parecer Twitter sólo permite recabar para este tipo de peticiones tweets de 30 días atrás… aún sigo tratando de generar esta comparación.</a:t>
            </a:r>
          </a:p>
          <a:p>
            <a:r>
              <a:rPr lang="es-MX" dirty="0"/>
              <a:t>Aprendimos a utilizar tres herramientas</a:t>
            </a:r>
          </a:p>
          <a:p>
            <a:r>
              <a:rPr lang="es-MX" dirty="0"/>
              <a:t>1.-</a:t>
            </a:r>
            <a:r>
              <a:rPr lang="es-MX" dirty="0">
                <a:latin typeface="Arial Narrow" panose="020B0606020202030204" pitchFamily="34" charset="0"/>
              </a:rPr>
              <a:t> </a:t>
            </a:r>
            <a:r>
              <a:rPr lang="es-MX" b="1" dirty="0">
                <a:solidFill>
                  <a:schemeClr val="accent3">
                    <a:lumMod val="75000"/>
                  </a:schemeClr>
                </a:solidFill>
                <a:latin typeface="Arial Narrow" panose="020B0606020202030204" pitchFamily="34" charset="0"/>
              </a:rPr>
              <a:t>TOKENIZAR</a:t>
            </a:r>
            <a:r>
              <a:rPr lang="es-MX" dirty="0">
                <a:latin typeface="Arial Narrow" panose="020B0606020202030204" pitchFamily="34" charset="0"/>
              </a:rPr>
              <a:t> ( </a:t>
            </a:r>
            <a:r>
              <a:rPr lang="es-MX" dirty="0" err="1">
                <a:latin typeface="Arial Narrow" panose="020B0606020202030204" pitchFamily="34" charset="0"/>
              </a:rPr>
              <a:t>nltk.tokenize</a:t>
            </a:r>
            <a:r>
              <a:rPr lang="es-MX" dirty="0">
                <a:latin typeface="Arial Narrow" panose="020B0606020202030204" pitchFamily="34" charset="0"/>
              </a:rPr>
              <a:t>)</a:t>
            </a:r>
          </a:p>
          <a:p>
            <a:r>
              <a:rPr lang="es-MX" dirty="0">
                <a:latin typeface="Arial Narrow" panose="020B0606020202030204" pitchFamily="34" charset="0"/>
              </a:rPr>
              <a:t>II. </a:t>
            </a:r>
            <a:r>
              <a:rPr lang="es-MX" b="1" dirty="0">
                <a:solidFill>
                  <a:schemeClr val="accent3">
                    <a:lumMod val="75000"/>
                  </a:schemeClr>
                </a:solidFill>
                <a:latin typeface="Arial Narrow" panose="020B0606020202030204" pitchFamily="34" charset="0"/>
              </a:rPr>
              <a:t>ELIMINAR PUNTUACIÓN </a:t>
            </a:r>
            <a:r>
              <a:rPr lang="es-MX" dirty="0">
                <a:latin typeface="Arial Narrow" panose="020B0606020202030204" pitchFamily="34" charset="0"/>
              </a:rPr>
              <a:t>(</a:t>
            </a:r>
            <a:r>
              <a:rPr lang="es-MX" dirty="0" err="1">
                <a:latin typeface="Arial Narrow" panose="020B0606020202030204" pitchFamily="34" charset="0"/>
              </a:rPr>
              <a:t>string.punctuation</a:t>
            </a:r>
            <a:r>
              <a:rPr lang="es-MX" dirty="0">
                <a:latin typeface="Arial Narrow" panose="020B0606020202030204" pitchFamily="34" charset="0"/>
              </a:rPr>
              <a:t>)</a:t>
            </a:r>
          </a:p>
          <a:p>
            <a:r>
              <a:rPr lang="es-MX" dirty="0">
                <a:latin typeface="Arial Narrow" panose="020B0606020202030204" pitchFamily="34" charset="0"/>
              </a:rPr>
              <a:t>III.</a:t>
            </a:r>
            <a:r>
              <a:rPr lang="es-MX" b="1" dirty="0">
                <a:solidFill>
                  <a:schemeClr val="accent3">
                    <a:lumMod val="75000"/>
                  </a:schemeClr>
                </a:solidFill>
                <a:latin typeface="Arial Narrow" panose="020B0606020202030204" pitchFamily="34" charset="0"/>
              </a:rPr>
              <a:t>ELIMINAR STOP WORDS </a:t>
            </a:r>
            <a:r>
              <a:rPr lang="es-MX" dirty="0">
                <a:latin typeface="Arial Narrow" panose="020B0606020202030204" pitchFamily="34" charset="0"/>
              </a:rPr>
              <a:t>(</a:t>
            </a:r>
            <a:r>
              <a:rPr lang="es-MX" dirty="0" err="1">
                <a:latin typeface="Arial Narrow" panose="020B0606020202030204" pitchFamily="34" charset="0"/>
              </a:rPr>
              <a:t>nltk.corpus.stopwords</a:t>
            </a:r>
            <a:r>
              <a:rPr lang="es-MX" dirty="0">
                <a:latin typeface="Arial Narrow" panose="020B0606020202030204" pitchFamily="34" charset="0"/>
              </a:rPr>
              <a:t>)</a:t>
            </a:r>
          </a:p>
          <a:p>
            <a:r>
              <a:rPr lang="es-MX" dirty="0">
                <a:latin typeface="Arial Narrow" panose="020B0606020202030204" pitchFamily="34" charset="0"/>
              </a:rPr>
              <a:t>Se pueden utilizar en una columna de un </a:t>
            </a:r>
            <a:r>
              <a:rPr lang="es-MX" dirty="0" err="1">
                <a:latin typeface="Arial Narrow" panose="020B0606020202030204" pitchFamily="34" charset="0"/>
              </a:rPr>
              <a:t>DataFrame</a:t>
            </a:r>
            <a:r>
              <a:rPr lang="es-MX" dirty="0">
                <a:latin typeface="Arial Narrow" panose="020B0606020202030204" pitchFamily="34" charset="0"/>
              </a:rPr>
              <a:t> y las tres siguen un patrón</a:t>
            </a:r>
          </a:p>
          <a:p>
            <a:r>
              <a:rPr lang="es-MX" dirty="0">
                <a:latin typeface="Arial Narrow" panose="020B0606020202030204" pitchFamily="34" charset="0"/>
              </a:rPr>
              <a:t>1.- Importar la librería necesaria,</a:t>
            </a:r>
          </a:p>
          <a:p>
            <a:r>
              <a:rPr lang="es-MX" dirty="0">
                <a:latin typeface="Arial Narrow" panose="020B0606020202030204" pitchFamily="34" charset="0"/>
              </a:rPr>
              <a:t>2.-Generar una variable/función</a:t>
            </a:r>
          </a:p>
          <a:p>
            <a:r>
              <a:rPr lang="es-MX" dirty="0">
                <a:latin typeface="Arial Narrow" panose="020B0606020202030204" pitchFamily="34" charset="0"/>
              </a:rPr>
              <a:t>3.-Aplicar la variable/función a la columna del Data Set</a:t>
            </a:r>
          </a:p>
          <a:p>
            <a:endParaRPr lang="es-MX" dirty="0">
              <a:latin typeface="Arial Narrow" panose="020B0606020202030204" pitchFamily="34" charset="0"/>
            </a:endParaRPr>
          </a:p>
          <a:p>
            <a:r>
              <a:rPr lang="es-MX" dirty="0">
                <a:latin typeface="Arial Narrow" panose="020B0606020202030204" pitchFamily="34" charset="0"/>
              </a:rPr>
              <a:t>A futuro…. averiguar como obtener tweets de dos períodos en el tiempo.</a:t>
            </a:r>
          </a:p>
          <a:p>
            <a:r>
              <a:rPr lang="es-MX" dirty="0">
                <a:latin typeface="Arial Narrow" panose="020B0606020202030204" pitchFamily="34" charset="0"/>
              </a:rPr>
              <a:t>Aplicar </a:t>
            </a:r>
            <a:r>
              <a:rPr lang="es-MX" dirty="0" err="1">
                <a:latin typeface="Arial Narrow" panose="020B0606020202030204" pitchFamily="34" charset="0"/>
              </a:rPr>
              <a:t>tokenización</a:t>
            </a:r>
            <a:r>
              <a:rPr lang="es-MX" dirty="0">
                <a:latin typeface="Arial Narrow" panose="020B0606020202030204" pitchFamily="34" charset="0"/>
              </a:rPr>
              <a:t> a una base de datos de SHCP</a:t>
            </a:r>
          </a:p>
          <a:p>
            <a:endParaRPr lang="es-MX" dirty="0"/>
          </a:p>
        </p:txBody>
      </p:sp>
    </p:spTree>
    <p:extLst>
      <p:ext uri="{BB962C8B-B14F-4D97-AF65-F5344CB8AC3E}">
        <p14:creationId xmlns:p14="http://schemas.microsoft.com/office/powerpoint/2010/main" val="367229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50F3C-0DA0-4DAB-85AD-5FA515DB686A}"/>
              </a:ext>
            </a:extLst>
          </p:cNvPr>
          <p:cNvSpPr>
            <a:spLocks noGrp="1"/>
          </p:cNvSpPr>
          <p:nvPr>
            <p:ph type="title"/>
          </p:nvPr>
        </p:nvSpPr>
        <p:spPr/>
        <p:txBody>
          <a:bodyPr/>
          <a:lstStyle/>
          <a:p>
            <a:r>
              <a:rPr lang="es-MX" dirty="0"/>
              <a:t>MOTIVACIÓN</a:t>
            </a:r>
            <a:endParaRPr lang="en-US" dirty="0"/>
          </a:p>
        </p:txBody>
      </p:sp>
      <p:sp>
        <p:nvSpPr>
          <p:cNvPr id="3" name="Marcador de contenido 2">
            <a:extLst>
              <a:ext uri="{FF2B5EF4-FFF2-40B4-BE49-F238E27FC236}">
                <a16:creationId xmlns:a16="http://schemas.microsoft.com/office/drawing/2014/main" id="{160AF5F4-7FD4-418F-BA2B-C29346B86E4A}"/>
              </a:ext>
            </a:extLst>
          </p:cNvPr>
          <p:cNvSpPr>
            <a:spLocks noGrp="1"/>
          </p:cNvSpPr>
          <p:nvPr>
            <p:ph idx="1"/>
          </p:nvPr>
        </p:nvSpPr>
        <p:spPr/>
        <p:txBody>
          <a:bodyPr>
            <a:normAutofit fontScale="85000" lnSpcReduction="10000"/>
          </a:bodyPr>
          <a:lstStyle/>
          <a:p>
            <a:pPr marL="0" indent="0">
              <a:buNone/>
            </a:pPr>
            <a:r>
              <a:rPr lang="es-MX" sz="3000" dirty="0">
                <a:latin typeface="Arial Narrow" panose="020B0606020202030204" pitchFamily="34" charset="0"/>
              </a:rPr>
              <a:t>El proyecto consiste en recabar tweets para responder dos preguntas</a:t>
            </a:r>
          </a:p>
          <a:p>
            <a:pPr algn="just"/>
            <a:r>
              <a:rPr lang="es-MX" sz="2800" dirty="0">
                <a:latin typeface="Arial Narrow" panose="020B0606020202030204" pitchFamily="34" charset="0"/>
              </a:rPr>
              <a:t>1.La primera acerca de la Ley de Seguridad Interior para identificar dónde esta ubicada geográficamente la discusión (la hipótesis es que es una discusión activa en las grandes ciudades con poca representatividad de las comunidades con amplia presencia militar)</a:t>
            </a:r>
          </a:p>
          <a:p>
            <a:pPr algn="just"/>
            <a:r>
              <a:rPr lang="es-MX" sz="2800" dirty="0">
                <a:latin typeface="Arial Narrow" panose="020B0606020202030204" pitchFamily="34" charset="0"/>
              </a:rPr>
              <a:t>2.-La segunda pregunta consiste en recabar tweets con la palabra clave PRI, antes y después del registro de José Antonio Meade como precandidato y analizar el texto de los mismos para saber si de forma general, después del registro se identifican palabras con un contenido más positivo.</a:t>
            </a:r>
          </a:p>
          <a:p>
            <a:pPr marL="0" indent="0" algn="just">
              <a:buNone/>
            </a:pPr>
            <a:r>
              <a:rPr lang="es-MX" sz="2800" dirty="0">
                <a:latin typeface="Arial Narrow" panose="020B0606020202030204" pitchFamily="34" charset="0"/>
              </a:rPr>
              <a:t>.</a:t>
            </a:r>
            <a:endParaRPr lang="en-US" sz="2800" dirty="0">
              <a:latin typeface="Arial Narrow" panose="020B0606020202030204" pitchFamily="34" charset="0"/>
            </a:endParaRPr>
          </a:p>
        </p:txBody>
      </p:sp>
    </p:spTree>
    <p:extLst>
      <p:ext uri="{BB962C8B-B14F-4D97-AF65-F5344CB8AC3E}">
        <p14:creationId xmlns:p14="http://schemas.microsoft.com/office/powerpoint/2010/main" val="214289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C0068-39EE-4048-A815-06433AF4AF22}"/>
              </a:ext>
            </a:extLst>
          </p:cNvPr>
          <p:cNvSpPr>
            <a:spLocks noGrp="1"/>
          </p:cNvSpPr>
          <p:nvPr>
            <p:ph type="title"/>
          </p:nvPr>
        </p:nvSpPr>
        <p:spPr/>
        <p:txBody>
          <a:bodyPr/>
          <a:lstStyle/>
          <a:p>
            <a:r>
              <a:rPr lang="es-MX" dirty="0"/>
              <a:t>ejercicio</a:t>
            </a:r>
            <a:endParaRPr lang="en-US" dirty="0"/>
          </a:p>
        </p:txBody>
      </p:sp>
      <p:sp>
        <p:nvSpPr>
          <p:cNvPr id="3" name="Marcador de contenido 2">
            <a:extLst>
              <a:ext uri="{FF2B5EF4-FFF2-40B4-BE49-F238E27FC236}">
                <a16:creationId xmlns:a16="http://schemas.microsoft.com/office/drawing/2014/main" id="{E88E2A64-0009-4FBB-828A-302CC49F1D9A}"/>
              </a:ext>
            </a:extLst>
          </p:cNvPr>
          <p:cNvSpPr>
            <a:spLocks noGrp="1"/>
          </p:cNvSpPr>
          <p:nvPr>
            <p:ph idx="1"/>
          </p:nvPr>
        </p:nvSpPr>
        <p:spPr>
          <a:xfrm>
            <a:off x="581192" y="2180496"/>
            <a:ext cx="11029615" cy="1281895"/>
          </a:xfrm>
        </p:spPr>
        <p:txBody>
          <a:bodyPr/>
          <a:lstStyle/>
          <a:p>
            <a:pPr marL="0" indent="0">
              <a:buNone/>
            </a:pPr>
            <a:r>
              <a:rPr lang="es-MX" sz="2000" dirty="0"/>
              <a:t>En días pasados el ex Secretario de Educación Pública y coordinador de campaña del precandidato del PRI publico el Siguiente tweet:</a:t>
            </a:r>
          </a:p>
          <a:p>
            <a:pPr marL="0" indent="0">
              <a:buNone/>
            </a:pPr>
            <a:endParaRPr lang="es-MX" sz="2000" dirty="0"/>
          </a:p>
          <a:p>
            <a:endParaRPr lang="en-US" dirty="0"/>
          </a:p>
        </p:txBody>
      </p:sp>
      <p:pic>
        <p:nvPicPr>
          <p:cNvPr id="5" name="Imagen 4">
            <a:extLst>
              <a:ext uri="{FF2B5EF4-FFF2-40B4-BE49-F238E27FC236}">
                <a16:creationId xmlns:a16="http://schemas.microsoft.com/office/drawing/2014/main" id="{320CAAD5-1B55-447D-BFE0-AAEDA44B8CB1}"/>
              </a:ext>
            </a:extLst>
          </p:cNvPr>
          <p:cNvPicPr>
            <a:picLocks noChangeAspect="1"/>
          </p:cNvPicPr>
          <p:nvPr/>
        </p:nvPicPr>
        <p:blipFill rotWithShape="1">
          <a:blip r:embed="rId2"/>
          <a:srcRect l="26774" t="28692" r="27419" b="6229"/>
          <a:stretch/>
        </p:blipFill>
        <p:spPr>
          <a:xfrm>
            <a:off x="3205316" y="2821443"/>
            <a:ext cx="5584722" cy="4228425"/>
          </a:xfrm>
          <a:prstGeom prst="rect">
            <a:avLst/>
          </a:prstGeom>
        </p:spPr>
      </p:pic>
    </p:spTree>
    <p:extLst>
      <p:ext uri="{BB962C8B-B14F-4D97-AF65-F5344CB8AC3E}">
        <p14:creationId xmlns:p14="http://schemas.microsoft.com/office/powerpoint/2010/main" val="4254408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2CB55-85F3-4869-BF9D-C030ADE30E22}"/>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DC1818B-C13F-474D-99C4-77909E5B954B}"/>
              </a:ext>
            </a:extLst>
          </p:cNvPr>
          <p:cNvSpPr>
            <a:spLocks noGrp="1"/>
          </p:cNvSpPr>
          <p:nvPr>
            <p:ph idx="1"/>
          </p:nvPr>
        </p:nvSpPr>
        <p:spPr>
          <a:xfrm>
            <a:off x="581192" y="2180496"/>
            <a:ext cx="11029615" cy="3679530"/>
          </a:xfrm>
        </p:spPr>
        <p:txBody>
          <a:bodyPr/>
          <a:lstStyle/>
          <a:p>
            <a:r>
              <a:rPr lang="es-MX" dirty="0"/>
              <a:t>En política , muchas veces , los candidatos tratan de definir su agenda y su propia personalidad a partir de una contraposición, es decir establecen o definen lo que son a partir de lo que NO son.</a:t>
            </a:r>
          </a:p>
          <a:p>
            <a:r>
              <a:rPr lang="es-MX" dirty="0"/>
              <a:t>Por lo anterior es interesante revisar a partir de una muestra de tweets de las cuentas de Meade y López si la afirmación de Nuño es cierta y si podemos identificar con claridad términos que nos hablen de un discurso específico.</a:t>
            </a:r>
          </a:p>
          <a:p>
            <a:endParaRPr lang="es-MX" dirty="0"/>
          </a:p>
          <a:p>
            <a:r>
              <a:rPr lang="es-MX" dirty="0"/>
              <a:t>Objetivos :</a:t>
            </a:r>
          </a:p>
          <a:p>
            <a:r>
              <a:rPr lang="es-MX" dirty="0"/>
              <a:t>Aprender a </a:t>
            </a:r>
            <a:r>
              <a:rPr lang="es-MX" dirty="0" err="1"/>
              <a:t>tokenizar</a:t>
            </a:r>
            <a:r>
              <a:rPr lang="es-MX" dirty="0"/>
              <a:t> y limpiar los tweets, graficar y listar las palabras con mayor frecuencia en  un listado.</a:t>
            </a:r>
          </a:p>
          <a:p>
            <a:endParaRPr lang="es-MX" dirty="0"/>
          </a:p>
          <a:p>
            <a:endParaRPr lang="en-US" dirty="0"/>
          </a:p>
        </p:txBody>
      </p:sp>
      <p:sp>
        <p:nvSpPr>
          <p:cNvPr id="4" name="Rectángulo 3">
            <a:extLst>
              <a:ext uri="{FF2B5EF4-FFF2-40B4-BE49-F238E27FC236}">
                <a16:creationId xmlns:a16="http://schemas.microsoft.com/office/drawing/2014/main" id="{F5CDC731-8F95-445F-882F-78BDEBAB2BCC}"/>
              </a:ext>
            </a:extLst>
          </p:cNvPr>
          <p:cNvSpPr/>
          <p:nvPr/>
        </p:nvSpPr>
        <p:spPr>
          <a:xfrm>
            <a:off x="737419" y="5401236"/>
            <a:ext cx="10962968" cy="646331"/>
          </a:xfrm>
          <a:prstGeom prst="rect">
            <a:avLst/>
          </a:prstGeom>
        </p:spPr>
        <p:txBody>
          <a:bodyPr wrap="square">
            <a:spAutoFit/>
          </a:bodyPr>
          <a:lstStyle/>
          <a:p>
            <a:r>
              <a:rPr lang="en-US" dirty="0" err="1"/>
              <a:t>En</a:t>
            </a:r>
            <a:r>
              <a:rPr lang="en-US" dirty="0"/>
              <a:t> </a:t>
            </a:r>
            <a:r>
              <a:rPr lang="en-US" dirty="0" err="1"/>
              <a:t>los</a:t>
            </a:r>
            <a:r>
              <a:rPr lang="en-US" dirty="0"/>
              <a:t> </a:t>
            </a:r>
            <a:r>
              <a:rPr lang="en-US" dirty="0" err="1"/>
              <a:t>archivos</a:t>
            </a:r>
            <a:r>
              <a:rPr lang="en-US" dirty="0"/>
              <a:t>  tweet100AMLO.csv y tweet100MEADE.csv se </a:t>
            </a:r>
            <a:r>
              <a:rPr lang="en-US" dirty="0" err="1"/>
              <a:t>guardó</a:t>
            </a:r>
            <a:r>
              <a:rPr lang="en-US" dirty="0"/>
              <a:t> un </a:t>
            </a:r>
            <a:r>
              <a:rPr lang="en-US" dirty="0" err="1"/>
              <a:t>listado</a:t>
            </a:r>
            <a:r>
              <a:rPr lang="en-US" dirty="0"/>
              <a:t> de 100 tweets </a:t>
            </a:r>
            <a:r>
              <a:rPr lang="en-US" dirty="0" err="1"/>
              <a:t>publicados</a:t>
            </a:r>
            <a:r>
              <a:rPr lang="en-US" dirty="0"/>
              <a:t> </a:t>
            </a:r>
            <a:r>
              <a:rPr lang="en-US" dirty="0" err="1"/>
              <a:t>en</a:t>
            </a:r>
            <a:r>
              <a:rPr lang="en-US" dirty="0"/>
              <a:t> las </a:t>
            </a:r>
            <a:r>
              <a:rPr lang="en-US" dirty="0" err="1"/>
              <a:t>cuentas</a:t>
            </a:r>
            <a:r>
              <a:rPr lang="en-US" dirty="0"/>
              <a:t> de </a:t>
            </a:r>
            <a:r>
              <a:rPr lang="en-US" dirty="0" err="1"/>
              <a:t>cada</a:t>
            </a:r>
            <a:r>
              <a:rPr lang="en-US" dirty="0"/>
              <a:t> </a:t>
            </a:r>
            <a:r>
              <a:rPr lang="en-US" dirty="0" err="1"/>
              <a:t>uno</a:t>
            </a:r>
            <a:r>
              <a:rPr lang="en-US" dirty="0"/>
              <a:t> de </a:t>
            </a:r>
            <a:r>
              <a:rPr lang="en-US" dirty="0" err="1"/>
              <a:t>los</a:t>
            </a:r>
            <a:r>
              <a:rPr lang="en-US" dirty="0"/>
              <a:t> </a:t>
            </a:r>
            <a:r>
              <a:rPr lang="en-US" dirty="0" err="1"/>
              <a:t>candidatos</a:t>
            </a:r>
            <a:endParaRPr lang="en-US" dirty="0"/>
          </a:p>
        </p:txBody>
      </p:sp>
    </p:spTree>
    <p:extLst>
      <p:ext uri="{BB962C8B-B14F-4D97-AF65-F5344CB8AC3E}">
        <p14:creationId xmlns:p14="http://schemas.microsoft.com/office/powerpoint/2010/main" val="3986756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DB02FA-DE68-4625-B4F4-D6BAD4552454}"/>
              </a:ext>
            </a:extLst>
          </p:cNvPr>
          <p:cNvSpPr>
            <a:spLocks noGrp="1"/>
          </p:cNvSpPr>
          <p:nvPr>
            <p:ph type="title"/>
          </p:nvPr>
        </p:nvSpPr>
        <p:spPr/>
        <p:txBody>
          <a:bodyPr/>
          <a:lstStyle/>
          <a:p>
            <a:r>
              <a:rPr lang="es-MX" dirty="0"/>
              <a:t>Ayuda GENERAL</a:t>
            </a:r>
            <a:br>
              <a:rPr lang="es-MX" dirty="0"/>
            </a:br>
            <a:r>
              <a:rPr lang="es-MX" dirty="0"/>
              <a:t>EJERCICIO</a:t>
            </a:r>
            <a:endParaRPr lang="en-US" dirty="0"/>
          </a:p>
        </p:txBody>
      </p:sp>
      <p:sp>
        <p:nvSpPr>
          <p:cNvPr id="3" name="Marcador de contenido 2">
            <a:extLst>
              <a:ext uri="{FF2B5EF4-FFF2-40B4-BE49-F238E27FC236}">
                <a16:creationId xmlns:a16="http://schemas.microsoft.com/office/drawing/2014/main" id="{DEC31CC4-3562-4AA7-B6BB-10C97C777F5E}"/>
              </a:ext>
            </a:extLst>
          </p:cNvPr>
          <p:cNvSpPr>
            <a:spLocks noGrp="1"/>
          </p:cNvSpPr>
          <p:nvPr>
            <p:ph idx="1"/>
          </p:nvPr>
        </p:nvSpPr>
        <p:spPr>
          <a:xfrm>
            <a:off x="994148" y="1991419"/>
            <a:ext cx="4049800" cy="4883981"/>
          </a:xfrm>
        </p:spPr>
        <p:txBody>
          <a:bodyPr>
            <a:normAutofit lnSpcReduction="10000"/>
          </a:bodyPr>
          <a:lstStyle/>
          <a:p>
            <a:pPr marL="0" indent="0">
              <a:buNone/>
            </a:pPr>
            <a:r>
              <a:rPr lang="es-MX" b="1" dirty="0">
                <a:solidFill>
                  <a:schemeClr val="accent2"/>
                </a:solidFill>
              </a:rPr>
              <a:t>TOKENIZAR</a:t>
            </a:r>
          </a:p>
          <a:p>
            <a:pPr marL="0" indent="0">
              <a:buNone/>
            </a:pPr>
            <a:r>
              <a:rPr lang="es-MX" dirty="0" err="1"/>
              <a:t>Pip</a:t>
            </a:r>
            <a:r>
              <a:rPr lang="es-MX" dirty="0"/>
              <a:t> </a:t>
            </a:r>
            <a:r>
              <a:rPr lang="es-MX" dirty="0" err="1"/>
              <a:t>install</a:t>
            </a:r>
            <a:r>
              <a:rPr lang="es-MX" dirty="0"/>
              <a:t> </a:t>
            </a:r>
            <a:r>
              <a:rPr lang="es-MX" dirty="0" err="1"/>
              <a:t>twitter</a:t>
            </a:r>
            <a:endParaRPr lang="es-MX" dirty="0"/>
          </a:p>
          <a:p>
            <a:pPr marL="0" indent="0">
              <a:buNone/>
            </a:pPr>
            <a:r>
              <a:rPr lang="es-MX" b="1" dirty="0">
                <a:solidFill>
                  <a:schemeClr val="tx1"/>
                </a:solidFill>
              </a:rPr>
              <a:t>LIBRERIAS</a:t>
            </a:r>
          </a:p>
          <a:p>
            <a:pPr marL="0" indent="0">
              <a:buNone/>
            </a:pPr>
            <a:r>
              <a:rPr lang="es-MX" dirty="0" err="1"/>
              <a:t>import</a:t>
            </a:r>
            <a:r>
              <a:rPr lang="es-MX" dirty="0"/>
              <a:t> </a:t>
            </a:r>
            <a:r>
              <a:rPr lang="es-MX" dirty="0" err="1"/>
              <a:t>nltk</a:t>
            </a:r>
            <a:endParaRPr lang="es-MX" dirty="0"/>
          </a:p>
          <a:p>
            <a:pPr marL="0" indent="0">
              <a:buNone/>
            </a:pPr>
            <a:r>
              <a:rPr lang="es-MX" dirty="0" err="1"/>
              <a:t>from</a:t>
            </a:r>
            <a:r>
              <a:rPr lang="es-MX" dirty="0"/>
              <a:t> </a:t>
            </a:r>
            <a:r>
              <a:rPr lang="es-MX" dirty="0" err="1"/>
              <a:t>nltk.tokenize</a:t>
            </a:r>
            <a:r>
              <a:rPr lang="es-MX" dirty="0"/>
              <a:t> </a:t>
            </a:r>
            <a:r>
              <a:rPr lang="es-MX" dirty="0" err="1"/>
              <a:t>import</a:t>
            </a:r>
            <a:r>
              <a:rPr lang="es-MX" dirty="0"/>
              <a:t> </a:t>
            </a:r>
            <a:r>
              <a:rPr lang="es-MX" dirty="0" err="1"/>
              <a:t>TweetTokenizer</a:t>
            </a:r>
            <a:endParaRPr lang="es-MX" dirty="0"/>
          </a:p>
          <a:p>
            <a:pPr marL="0" indent="0">
              <a:buNone/>
            </a:pPr>
            <a:r>
              <a:rPr lang="es-MX" dirty="0" err="1"/>
              <a:t>from</a:t>
            </a:r>
            <a:r>
              <a:rPr lang="es-MX" dirty="0"/>
              <a:t> </a:t>
            </a:r>
            <a:r>
              <a:rPr lang="es-MX" dirty="0" err="1"/>
              <a:t>nltk.tokenize</a:t>
            </a:r>
            <a:r>
              <a:rPr lang="es-MX" dirty="0"/>
              <a:t> </a:t>
            </a:r>
            <a:r>
              <a:rPr lang="es-MX" dirty="0" err="1"/>
              <a:t>import</a:t>
            </a:r>
            <a:r>
              <a:rPr lang="es-MX" dirty="0"/>
              <a:t> </a:t>
            </a:r>
            <a:r>
              <a:rPr lang="es-MX" dirty="0" err="1"/>
              <a:t>word_tokenize</a:t>
            </a:r>
            <a:endParaRPr lang="es-MX" dirty="0"/>
          </a:p>
          <a:p>
            <a:r>
              <a:rPr lang="es-MX" b="1" dirty="0"/>
              <a:t>FUNCIÓN</a:t>
            </a:r>
          </a:p>
          <a:p>
            <a:r>
              <a:rPr lang="es-MX" b="1" dirty="0" err="1"/>
              <a:t>tt</a:t>
            </a:r>
            <a:r>
              <a:rPr lang="es-MX" b="1" dirty="0"/>
              <a:t>=</a:t>
            </a:r>
            <a:r>
              <a:rPr lang="es-MX" b="1" dirty="0" err="1"/>
              <a:t>TweetTokenizer</a:t>
            </a:r>
            <a:r>
              <a:rPr lang="es-MX" b="1" dirty="0"/>
              <a:t>("</a:t>
            </a:r>
            <a:r>
              <a:rPr lang="es-MX" b="1" dirty="0" err="1"/>
              <a:t>text</a:t>
            </a:r>
            <a:r>
              <a:rPr lang="es-MX" b="1" dirty="0"/>
              <a:t>")</a:t>
            </a:r>
          </a:p>
          <a:p>
            <a:pPr marL="0" indent="0">
              <a:buNone/>
            </a:pPr>
            <a:r>
              <a:rPr lang="es-MX" b="1" dirty="0"/>
              <a:t>A</a:t>
            </a:r>
            <a:r>
              <a:rPr lang="en-US" b="1" dirty="0"/>
              <a:t>PLICACION A DATAFRAME</a:t>
            </a:r>
          </a:p>
          <a:p>
            <a:r>
              <a:rPr lang="en-US" dirty="0" err="1"/>
              <a:t>dframename</a:t>
            </a:r>
            <a:r>
              <a:rPr lang="en-US" dirty="0"/>
              <a:t>[“</a:t>
            </a:r>
            <a:r>
              <a:rPr lang="en-US" dirty="0" err="1"/>
              <a:t>colresult</a:t>
            </a:r>
            <a:r>
              <a:rPr lang="en-US" dirty="0"/>
              <a:t>"] = </a:t>
            </a:r>
            <a:r>
              <a:rPr lang="en-US" dirty="0" err="1"/>
              <a:t>dframename</a:t>
            </a:r>
            <a:r>
              <a:rPr lang="en-US" dirty="0"/>
              <a:t>[“</a:t>
            </a:r>
            <a:r>
              <a:rPr lang="en-US" dirty="0" err="1"/>
              <a:t>colinput</a:t>
            </a:r>
            <a:r>
              <a:rPr lang="en-US" dirty="0"/>
              <a:t>"].apply(</a:t>
            </a:r>
            <a:r>
              <a:rPr lang="en-US" dirty="0" err="1"/>
              <a:t>tt.tokenize</a:t>
            </a:r>
            <a:r>
              <a:rPr lang="en-US" dirty="0"/>
              <a:t>)</a:t>
            </a:r>
          </a:p>
          <a:p>
            <a:pPr marL="0" indent="0">
              <a:buNone/>
            </a:pPr>
            <a:endParaRPr lang="es-MX" dirty="0"/>
          </a:p>
          <a:p>
            <a:pPr marL="0" indent="0">
              <a:buNone/>
            </a:pPr>
            <a:endParaRPr lang="en-US" dirty="0"/>
          </a:p>
        </p:txBody>
      </p:sp>
      <p:sp>
        <p:nvSpPr>
          <p:cNvPr id="4" name="CuadroTexto 3">
            <a:extLst>
              <a:ext uri="{FF2B5EF4-FFF2-40B4-BE49-F238E27FC236}">
                <a16:creationId xmlns:a16="http://schemas.microsoft.com/office/drawing/2014/main" id="{A3F19D00-89F6-4163-8CB5-1CC21FAAEB4A}"/>
              </a:ext>
            </a:extLst>
          </p:cNvPr>
          <p:cNvSpPr txBox="1"/>
          <p:nvPr/>
        </p:nvSpPr>
        <p:spPr>
          <a:xfrm>
            <a:off x="6833420" y="1974019"/>
            <a:ext cx="4689987" cy="3693319"/>
          </a:xfrm>
          <a:prstGeom prst="rect">
            <a:avLst/>
          </a:prstGeom>
          <a:noFill/>
        </p:spPr>
        <p:txBody>
          <a:bodyPr wrap="square" rtlCol="0">
            <a:spAutoFit/>
          </a:bodyPr>
          <a:lstStyle/>
          <a:p>
            <a:r>
              <a:rPr lang="en-US" b="1" dirty="0">
                <a:solidFill>
                  <a:schemeClr val="accent3">
                    <a:lumMod val="75000"/>
                  </a:schemeClr>
                </a:solidFill>
              </a:rPr>
              <a:t>Remover  </a:t>
            </a:r>
            <a:r>
              <a:rPr lang="en-US" b="1" dirty="0" err="1">
                <a:solidFill>
                  <a:schemeClr val="accent3">
                    <a:lumMod val="75000"/>
                  </a:schemeClr>
                </a:solidFill>
              </a:rPr>
              <a:t>puntuación</a:t>
            </a:r>
            <a:endParaRPr lang="en-US" b="1" dirty="0">
              <a:solidFill>
                <a:schemeClr val="accent3">
                  <a:lumMod val="75000"/>
                </a:schemeClr>
              </a:solidFill>
            </a:endParaRPr>
          </a:p>
          <a:p>
            <a:r>
              <a:rPr lang="en-US" b="1" dirty="0"/>
              <a:t>LIBRERIAS</a:t>
            </a:r>
          </a:p>
          <a:p>
            <a:r>
              <a:rPr lang="en-US" dirty="0"/>
              <a:t>import string</a:t>
            </a:r>
          </a:p>
          <a:p>
            <a:r>
              <a:rPr lang="en-US" dirty="0"/>
              <a:t>from string import punctuation</a:t>
            </a:r>
          </a:p>
          <a:p>
            <a:endParaRPr lang="es-MX" dirty="0"/>
          </a:p>
          <a:p>
            <a:r>
              <a:rPr lang="es-MX" b="1" dirty="0"/>
              <a:t>FUNCIÓN</a:t>
            </a:r>
          </a:p>
          <a:p>
            <a:r>
              <a:rPr lang="en-US" dirty="0"/>
              <a:t>def </a:t>
            </a:r>
            <a:r>
              <a:rPr lang="en-US" dirty="0" err="1"/>
              <a:t>nombrefuncion</a:t>
            </a:r>
            <a:r>
              <a:rPr lang="en-US" dirty="0"/>
              <a:t>(text):</a:t>
            </a:r>
          </a:p>
          <a:p>
            <a:r>
              <a:rPr lang="en-US" dirty="0"/>
              <a:t>    for punctuation in </a:t>
            </a:r>
            <a:r>
              <a:rPr lang="en-US" dirty="0" err="1"/>
              <a:t>string.punctuation</a:t>
            </a:r>
            <a:r>
              <a:rPr lang="en-US" dirty="0"/>
              <a:t>:</a:t>
            </a:r>
          </a:p>
          <a:p>
            <a:r>
              <a:rPr lang="en-US" dirty="0"/>
              <a:t>        text = </a:t>
            </a:r>
            <a:r>
              <a:rPr lang="en-US" dirty="0" err="1"/>
              <a:t>text.replace</a:t>
            </a:r>
            <a:r>
              <a:rPr lang="en-US" dirty="0"/>
              <a:t>(punctuation,'')</a:t>
            </a:r>
          </a:p>
          <a:p>
            <a:r>
              <a:rPr lang="en-US" dirty="0"/>
              <a:t>    return text</a:t>
            </a:r>
          </a:p>
          <a:p>
            <a:r>
              <a:rPr lang="es-MX" b="1" dirty="0"/>
              <a:t>A</a:t>
            </a:r>
            <a:r>
              <a:rPr lang="en-US" b="1" dirty="0"/>
              <a:t>PLICACION A DATAFRAME</a:t>
            </a:r>
          </a:p>
          <a:p>
            <a:r>
              <a:rPr lang="en-US" dirty="0" err="1"/>
              <a:t>dframename</a:t>
            </a:r>
            <a:r>
              <a:rPr lang="en-US" dirty="0"/>
              <a:t>[“</a:t>
            </a:r>
            <a:r>
              <a:rPr lang="en-US" dirty="0" err="1"/>
              <a:t>colresult</a:t>
            </a:r>
            <a:r>
              <a:rPr lang="en-US" dirty="0"/>
              <a:t>"] = </a:t>
            </a:r>
            <a:r>
              <a:rPr lang="en-US" dirty="0" err="1"/>
              <a:t>dframename</a:t>
            </a:r>
            <a:r>
              <a:rPr lang="en-US" dirty="0"/>
              <a:t>[“</a:t>
            </a:r>
            <a:r>
              <a:rPr lang="en-US" dirty="0" err="1"/>
              <a:t>colinput</a:t>
            </a:r>
            <a:r>
              <a:rPr lang="en-US" dirty="0"/>
              <a:t>"].apply(</a:t>
            </a:r>
            <a:r>
              <a:rPr lang="en-US" dirty="0" err="1"/>
              <a:t>nombrefuncion</a:t>
            </a:r>
            <a:r>
              <a:rPr lang="en-US" dirty="0"/>
              <a:t>)</a:t>
            </a:r>
          </a:p>
        </p:txBody>
      </p:sp>
    </p:spTree>
    <p:extLst>
      <p:ext uri="{BB962C8B-B14F-4D97-AF65-F5344CB8AC3E}">
        <p14:creationId xmlns:p14="http://schemas.microsoft.com/office/powerpoint/2010/main" val="172892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09AA4C-01B5-417E-B591-DE0D042E4B8B}"/>
              </a:ext>
            </a:extLst>
          </p:cNvPr>
          <p:cNvSpPr>
            <a:spLocks noGrp="1"/>
          </p:cNvSpPr>
          <p:nvPr>
            <p:ph type="title"/>
          </p:nvPr>
        </p:nvSpPr>
        <p:spPr/>
        <p:txBody>
          <a:bodyPr/>
          <a:lstStyle/>
          <a:p>
            <a:r>
              <a:rPr lang="es-MX" dirty="0"/>
              <a:t>Ayuda GENERAL</a:t>
            </a:r>
            <a:br>
              <a:rPr lang="es-MX" dirty="0"/>
            </a:br>
            <a:r>
              <a:rPr lang="es-MX" dirty="0"/>
              <a:t>EJERCICIO</a:t>
            </a:r>
            <a:endParaRPr lang="en-US" dirty="0"/>
          </a:p>
        </p:txBody>
      </p:sp>
      <p:sp>
        <p:nvSpPr>
          <p:cNvPr id="4" name="Marcador de contenido 2">
            <a:extLst>
              <a:ext uri="{FF2B5EF4-FFF2-40B4-BE49-F238E27FC236}">
                <a16:creationId xmlns:a16="http://schemas.microsoft.com/office/drawing/2014/main" id="{08FB2585-5B0C-49B7-8A81-A601782EFBFB}"/>
              </a:ext>
            </a:extLst>
          </p:cNvPr>
          <p:cNvSpPr txBox="1">
            <a:spLocks/>
          </p:cNvSpPr>
          <p:nvPr/>
        </p:nvSpPr>
        <p:spPr>
          <a:xfrm>
            <a:off x="994148" y="1991419"/>
            <a:ext cx="4049800" cy="488398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MX" b="1" dirty="0">
                <a:solidFill>
                  <a:schemeClr val="accent2"/>
                </a:solidFill>
              </a:rPr>
              <a:t>ELIMINAR STOP WORDS</a:t>
            </a:r>
          </a:p>
          <a:p>
            <a:pPr marL="0" indent="0">
              <a:buFont typeface="Wingdings 2" panose="05020102010507070707" pitchFamily="18" charset="2"/>
              <a:buNone/>
            </a:pPr>
            <a:r>
              <a:rPr lang="es-MX" b="1" dirty="0">
                <a:solidFill>
                  <a:schemeClr val="tx1"/>
                </a:solidFill>
              </a:rPr>
              <a:t>LIBRERIAS</a:t>
            </a:r>
          </a:p>
          <a:p>
            <a:pPr marL="0" indent="0">
              <a:buNone/>
            </a:pPr>
            <a:r>
              <a:rPr lang="en-US" dirty="0"/>
              <a:t> from </a:t>
            </a:r>
            <a:r>
              <a:rPr lang="en-US" dirty="0" err="1"/>
              <a:t>nltk.corpus</a:t>
            </a:r>
            <a:r>
              <a:rPr lang="en-US" dirty="0"/>
              <a:t> import </a:t>
            </a:r>
            <a:r>
              <a:rPr lang="en-US" dirty="0" err="1"/>
              <a:t>stopwords</a:t>
            </a:r>
            <a:endParaRPr lang="en-US" dirty="0"/>
          </a:p>
          <a:p>
            <a:pPr marL="0" indent="0">
              <a:buNone/>
            </a:pPr>
            <a:r>
              <a:rPr lang="es-MX" b="1" dirty="0"/>
              <a:t>FUNCIÓN</a:t>
            </a:r>
          </a:p>
          <a:p>
            <a:pPr marL="0" indent="0">
              <a:buNone/>
            </a:pPr>
            <a:r>
              <a:rPr lang="en-US" b="1" dirty="0"/>
              <a:t>stop = </a:t>
            </a:r>
            <a:r>
              <a:rPr lang="en-US" b="1" dirty="0" err="1"/>
              <a:t>stopwords.words</a:t>
            </a:r>
            <a:r>
              <a:rPr lang="en-US" b="1" dirty="0"/>
              <a:t>('</a:t>
            </a:r>
            <a:r>
              <a:rPr lang="en-US" b="1" dirty="0" err="1"/>
              <a:t>spanish</a:t>
            </a:r>
            <a:r>
              <a:rPr lang="en-US" b="1" dirty="0"/>
              <a:t>')</a:t>
            </a:r>
          </a:p>
          <a:p>
            <a:pPr marL="0" indent="0">
              <a:buNone/>
            </a:pPr>
            <a:r>
              <a:rPr lang="en-US" b="1" dirty="0"/>
              <a:t>print stop</a:t>
            </a:r>
            <a:r>
              <a:rPr lang="es-MX" b="1" dirty="0"/>
              <a:t>A</a:t>
            </a:r>
            <a:r>
              <a:rPr lang="en-US" b="1" dirty="0"/>
              <a:t>PLICACION A DATAFRAME</a:t>
            </a:r>
          </a:p>
          <a:p>
            <a:r>
              <a:rPr lang="en-US" dirty="0" err="1"/>
              <a:t>dframename</a:t>
            </a:r>
            <a:r>
              <a:rPr lang="en-US" dirty="0"/>
              <a:t>[“</a:t>
            </a:r>
            <a:r>
              <a:rPr lang="en-US" dirty="0" err="1"/>
              <a:t>colresult</a:t>
            </a:r>
            <a:r>
              <a:rPr lang="en-US" dirty="0"/>
              <a:t>"] = </a:t>
            </a:r>
            <a:r>
              <a:rPr lang="en-US" dirty="0" err="1"/>
              <a:t>dframename</a:t>
            </a:r>
            <a:r>
              <a:rPr lang="en-US" dirty="0"/>
              <a:t>[“</a:t>
            </a:r>
            <a:r>
              <a:rPr lang="en-US" dirty="0" err="1"/>
              <a:t>colinput</a:t>
            </a:r>
            <a:r>
              <a:rPr lang="en-US" dirty="0"/>
              <a:t>"].apply(lambda x: [item for item in x if item not in stop])</a:t>
            </a:r>
          </a:p>
          <a:p>
            <a:pPr marL="0" indent="0">
              <a:buFont typeface="Wingdings 2" panose="05020102010507070707" pitchFamily="18" charset="2"/>
              <a:buNone/>
            </a:pPr>
            <a:endParaRPr lang="es-MX" dirty="0"/>
          </a:p>
          <a:p>
            <a:pPr marL="0" indent="0">
              <a:buFont typeface="Wingdings 2" panose="05020102010507070707" pitchFamily="18" charset="2"/>
              <a:buNone/>
            </a:pPr>
            <a:endParaRPr lang="en-US" dirty="0"/>
          </a:p>
        </p:txBody>
      </p:sp>
      <p:sp>
        <p:nvSpPr>
          <p:cNvPr id="5" name="CuadroTexto 4">
            <a:extLst>
              <a:ext uri="{FF2B5EF4-FFF2-40B4-BE49-F238E27FC236}">
                <a16:creationId xmlns:a16="http://schemas.microsoft.com/office/drawing/2014/main" id="{6054C9C4-EA2E-44A2-9088-9597232F5AA6}"/>
              </a:ext>
            </a:extLst>
          </p:cNvPr>
          <p:cNvSpPr txBox="1"/>
          <p:nvPr/>
        </p:nvSpPr>
        <p:spPr>
          <a:xfrm>
            <a:off x="6577781" y="2861187"/>
            <a:ext cx="4977966" cy="1477328"/>
          </a:xfrm>
          <a:prstGeom prst="rect">
            <a:avLst/>
          </a:prstGeom>
          <a:noFill/>
        </p:spPr>
        <p:txBody>
          <a:bodyPr wrap="none" rtlCol="0">
            <a:spAutoFit/>
          </a:bodyPr>
          <a:lstStyle/>
          <a:p>
            <a:r>
              <a:rPr lang="en-US" dirty="0">
                <a:highlight>
                  <a:srgbClr val="FFFF00"/>
                </a:highlight>
              </a:rPr>
              <a:t>Tip </a:t>
            </a:r>
            <a:r>
              <a:rPr lang="en-US" dirty="0" err="1">
                <a:highlight>
                  <a:srgbClr val="FFFF00"/>
                </a:highlight>
              </a:rPr>
              <a:t>adicional</a:t>
            </a:r>
            <a:endParaRPr lang="en-US" dirty="0">
              <a:highlight>
                <a:srgbClr val="FFFF00"/>
              </a:highlight>
            </a:endParaRPr>
          </a:p>
          <a:p>
            <a:endParaRPr lang="en-US" dirty="0"/>
          </a:p>
          <a:p>
            <a:r>
              <a:rPr lang="en-US" dirty="0" err="1"/>
              <a:t>Convertir</a:t>
            </a:r>
            <a:r>
              <a:rPr lang="en-US" dirty="0"/>
              <a:t> las palabras a </a:t>
            </a:r>
            <a:r>
              <a:rPr lang="en-US" dirty="0" err="1"/>
              <a:t>minúsculas</a:t>
            </a:r>
            <a:r>
              <a:rPr lang="en-US" dirty="0"/>
              <a:t> o </a:t>
            </a:r>
            <a:r>
              <a:rPr lang="en-US" dirty="0" err="1"/>
              <a:t>mayúsculas</a:t>
            </a:r>
            <a:endParaRPr lang="en-US" dirty="0"/>
          </a:p>
          <a:p>
            <a:endParaRPr lang="en-US" dirty="0"/>
          </a:p>
          <a:p>
            <a:r>
              <a:rPr lang="en-US" dirty="0" err="1"/>
              <a:t>Dataframe</a:t>
            </a:r>
            <a:r>
              <a:rPr lang="en-US" dirty="0"/>
              <a:t>[</a:t>
            </a:r>
            <a:r>
              <a:rPr lang="en-US" dirty="0" err="1"/>
              <a:t>Ourtput</a:t>
            </a:r>
            <a:r>
              <a:rPr lang="en-US" dirty="0"/>
              <a:t>]=</a:t>
            </a:r>
            <a:r>
              <a:rPr lang="en-US" dirty="0" err="1"/>
              <a:t>Dataframe</a:t>
            </a:r>
            <a:r>
              <a:rPr lang="en-US" dirty="0"/>
              <a:t>[‘Input'].</a:t>
            </a:r>
            <a:r>
              <a:rPr lang="en-US" dirty="0" err="1">
                <a:highlight>
                  <a:srgbClr val="FFFF00"/>
                </a:highlight>
              </a:rPr>
              <a:t>str.lower</a:t>
            </a:r>
            <a:r>
              <a:rPr lang="en-US" dirty="0"/>
              <a:t>()</a:t>
            </a:r>
          </a:p>
        </p:txBody>
      </p:sp>
    </p:spTree>
    <p:extLst>
      <p:ext uri="{BB962C8B-B14F-4D97-AF65-F5344CB8AC3E}">
        <p14:creationId xmlns:p14="http://schemas.microsoft.com/office/powerpoint/2010/main" val="2784565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BE442-2898-415E-BE89-5AE13E7CD47A}"/>
              </a:ext>
            </a:extLst>
          </p:cNvPr>
          <p:cNvSpPr>
            <a:spLocks noGrp="1"/>
          </p:cNvSpPr>
          <p:nvPr>
            <p:ph type="title"/>
          </p:nvPr>
        </p:nvSpPr>
        <p:spPr/>
        <p:txBody>
          <a:bodyPr/>
          <a:lstStyle/>
          <a:p>
            <a:r>
              <a:rPr lang="es-MX" dirty="0"/>
              <a:t>Resultados </a:t>
            </a:r>
            <a:endParaRPr lang="en-US" dirty="0"/>
          </a:p>
        </p:txBody>
      </p:sp>
      <p:sp>
        <p:nvSpPr>
          <p:cNvPr id="3" name="Marcador de contenido 2">
            <a:extLst>
              <a:ext uri="{FF2B5EF4-FFF2-40B4-BE49-F238E27FC236}">
                <a16:creationId xmlns:a16="http://schemas.microsoft.com/office/drawing/2014/main" id="{023C7196-50AB-49FE-BCBC-55FE866836F2}"/>
              </a:ext>
            </a:extLst>
          </p:cNvPr>
          <p:cNvSpPr>
            <a:spLocks noGrp="1"/>
          </p:cNvSpPr>
          <p:nvPr>
            <p:ph idx="1"/>
          </p:nvPr>
        </p:nvSpPr>
        <p:spPr>
          <a:xfrm>
            <a:off x="323344" y="2041629"/>
            <a:ext cx="11029615" cy="3678303"/>
          </a:xfrm>
        </p:spPr>
        <p:txBody>
          <a:bodyPr>
            <a:normAutofit fontScale="85000" lnSpcReduction="20000"/>
          </a:bodyPr>
          <a:lstStyle/>
          <a:p>
            <a:r>
              <a:rPr lang="es-MX" dirty="0"/>
              <a:t>1.- Como obtengo tweets de una cuenta en particular?</a:t>
            </a:r>
          </a:p>
          <a:p>
            <a:pPr marL="0" indent="0">
              <a:buNone/>
            </a:pPr>
            <a:r>
              <a:rPr lang="en-US" b="1" dirty="0"/>
              <a:t>BUSQUEDA</a:t>
            </a:r>
          </a:p>
          <a:p>
            <a:pPr marL="0" indent="0">
              <a:buNone/>
            </a:pPr>
            <a:r>
              <a:rPr lang="en-US" dirty="0" err="1"/>
              <a:t>searchQuery</a:t>
            </a:r>
            <a:r>
              <a:rPr lang="en-US" dirty="0"/>
              <a:t> = </a:t>
            </a:r>
            <a:r>
              <a:rPr lang="en-US" b="1" dirty="0" err="1">
                <a:solidFill>
                  <a:schemeClr val="tx1"/>
                </a:solidFill>
              </a:rPr>
              <a:t>api.</a:t>
            </a:r>
            <a:r>
              <a:rPr lang="en-US" b="1" dirty="0" err="1">
                <a:solidFill>
                  <a:schemeClr val="tx1"/>
                </a:solidFill>
                <a:highlight>
                  <a:srgbClr val="FFFF00"/>
                </a:highlight>
              </a:rPr>
              <a:t>user_timeline</a:t>
            </a:r>
            <a:r>
              <a:rPr lang="en-US" dirty="0"/>
              <a:t>(</a:t>
            </a:r>
            <a:r>
              <a:rPr lang="en-US" dirty="0" err="1"/>
              <a:t>screen_name</a:t>
            </a:r>
            <a:r>
              <a:rPr lang="en-US" dirty="0"/>
              <a:t>='@</a:t>
            </a:r>
            <a:r>
              <a:rPr lang="en-US" dirty="0" err="1"/>
              <a:t>lopezobrador</a:t>
            </a:r>
            <a:r>
              <a:rPr lang="en-US" dirty="0"/>
              <a:t>_')</a:t>
            </a:r>
          </a:p>
          <a:p>
            <a:pPr marL="0" indent="0">
              <a:buNone/>
            </a:pPr>
            <a:r>
              <a:rPr lang="en-US" dirty="0" err="1"/>
              <a:t>len</a:t>
            </a:r>
            <a:r>
              <a:rPr lang="en-US" dirty="0"/>
              <a:t>(</a:t>
            </a:r>
            <a:r>
              <a:rPr lang="en-US" dirty="0" err="1"/>
              <a:t>searchQuery</a:t>
            </a:r>
            <a:r>
              <a:rPr lang="en-US" dirty="0"/>
              <a:t>)</a:t>
            </a:r>
            <a:endParaRPr lang="es-MX" dirty="0"/>
          </a:p>
          <a:p>
            <a:endParaRPr lang="es-MX" dirty="0"/>
          </a:p>
          <a:p>
            <a:pPr marL="0" indent="0">
              <a:buNone/>
            </a:pPr>
            <a:r>
              <a:rPr lang="en-US" dirty="0"/>
              <a:t>searchQuery2 = </a:t>
            </a:r>
            <a:r>
              <a:rPr lang="en-US" dirty="0" err="1">
                <a:highlight>
                  <a:srgbClr val="FFFF00"/>
                </a:highlight>
              </a:rPr>
              <a:t>api.search</a:t>
            </a:r>
            <a:r>
              <a:rPr lang="en-US" dirty="0"/>
              <a:t>(q='"#PRI“’)</a:t>
            </a:r>
          </a:p>
          <a:p>
            <a:pPr marL="0" indent="0">
              <a:buNone/>
            </a:pPr>
            <a:r>
              <a:rPr lang="en-US" dirty="0"/>
              <a:t> </a:t>
            </a:r>
            <a:r>
              <a:rPr lang="en-US" dirty="0" err="1"/>
              <a:t>len</a:t>
            </a:r>
            <a:r>
              <a:rPr lang="en-US" dirty="0"/>
              <a:t>(searchQuery2)</a:t>
            </a:r>
          </a:p>
          <a:p>
            <a:pPr marL="0" indent="0">
              <a:buNone/>
            </a:pPr>
            <a:r>
              <a:rPr lang="es-MX" b="1" dirty="0"/>
              <a:t>CURSOR</a:t>
            </a:r>
          </a:p>
          <a:p>
            <a:pPr marL="0" indent="0">
              <a:buNone/>
            </a:pPr>
            <a:r>
              <a:rPr lang="en-US" dirty="0"/>
              <a:t>from </a:t>
            </a:r>
            <a:r>
              <a:rPr lang="en-US" dirty="0" err="1"/>
              <a:t>tweepy</a:t>
            </a:r>
            <a:r>
              <a:rPr lang="en-US" dirty="0"/>
              <a:t> import Cursor</a:t>
            </a:r>
          </a:p>
          <a:p>
            <a:pPr marL="0" indent="0">
              <a:buNone/>
            </a:pPr>
            <a:r>
              <a:rPr lang="en-US" dirty="0"/>
              <a:t>tweet =[]</a:t>
            </a:r>
          </a:p>
          <a:p>
            <a:pPr marL="0" indent="0">
              <a:buNone/>
            </a:pPr>
            <a:r>
              <a:rPr lang="en-US" dirty="0"/>
              <a:t>for tweet in </a:t>
            </a:r>
            <a:r>
              <a:rPr lang="en-US" dirty="0" err="1"/>
              <a:t>tweepy.Cursor</a:t>
            </a:r>
            <a:r>
              <a:rPr lang="en-US" dirty="0"/>
              <a:t>(</a:t>
            </a:r>
            <a:r>
              <a:rPr lang="en-US" dirty="0" err="1">
                <a:highlight>
                  <a:srgbClr val="FFFF00"/>
                </a:highlight>
              </a:rPr>
              <a:t>api.user_timeline,screen_name</a:t>
            </a:r>
            <a:r>
              <a:rPr lang="en-US" dirty="0">
                <a:highlight>
                  <a:srgbClr val="FFFF00"/>
                </a:highlight>
              </a:rPr>
              <a:t>='@</a:t>
            </a:r>
            <a:r>
              <a:rPr lang="en-US" dirty="0" err="1">
                <a:highlight>
                  <a:srgbClr val="FFFF00"/>
                </a:highlight>
              </a:rPr>
              <a:t>lopezobrador</a:t>
            </a:r>
            <a:r>
              <a:rPr lang="en-US" dirty="0"/>
              <a:t>_').items</a:t>
            </a:r>
            <a:r>
              <a:rPr lang="en-US" dirty="0">
                <a:highlight>
                  <a:srgbClr val="FFFF00"/>
                </a:highlight>
              </a:rPr>
              <a:t>(100):</a:t>
            </a:r>
          </a:p>
          <a:p>
            <a:pPr marL="0" indent="0">
              <a:buNone/>
            </a:pPr>
            <a:r>
              <a:rPr lang="en-US" dirty="0"/>
              <a:t> </a:t>
            </a:r>
            <a:r>
              <a:rPr lang="en-US" dirty="0" err="1"/>
              <a:t>searchQuery.append</a:t>
            </a:r>
            <a:r>
              <a:rPr lang="en-US" dirty="0"/>
              <a:t>(tweet)</a:t>
            </a:r>
          </a:p>
        </p:txBody>
      </p:sp>
    </p:spTree>
    <p:extLst>
      <p:ext uri="{BB962C8B-B14F-4D97-AF65-F5344CB8AC3E}">
        <p14:creationId xmlns:p14="http://schemas.microsoft.com/office/powerpoint/2010/main" val="1058101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68DB-B9C2-4619-91AF-E241B6A17101}"/>
              </a:ext>
            </a:extLst>
          </p:cNvPr>
          <p:cNvSpPr>
            <a:spLocks noGrp="1"/>
          </p:cNvSpPr>
          <p:nvPr>
            <p:ph type="title"/>
          </p:nvPr>
        </p:nvSpPr>
        <p:spPr/>
        <p:txBody>
          <a:bodyPr/>
          <a:lstStyle/>
          <a:p>
            <a:r>
              <a:rPr lang="es-MX" dirty="0"/>
              <a:t>Resultados del ejercicio</a:t>
            </a:r>
            <a:endParaRPr lang="en-US" dirty="0"/>
          </a:p>
        </p:txBody>
      </p:sp>
      <p:sp>
        <p:nvSpPr>
          <p:cNvPr id="5" name="Rectángulo 4">
            <a:extLst>
              <a:ext uri="{FF2B5EF4-FFF2-40B4-BE49-F238E27FC236}">
                <a16:creationId xmlns:a16="http://schemas.microsoft.com/office/drawing/2014/main" id="{E2327C0F-493E-403D-8943-773596D6504C}"/>
              </a:ext>
            </a:extLst>
          </p:cNvPr>
          <p:cNvSpPr/>
          <p:nvPr/>
        </p:nvSpPr>
        <p:spPr>
          <a:xfrm>
            <a:off x="460290" y="2251276"/>
            <a:ext cx="5635710" cy="369332"/>
          </a:xfrm>
          <a:prstGeom prst="rect">
            <a:avLst/>
          </a:prstGeom>
        </p:spPr>
        <p:txBody>
          <a:bodyPr wrap="none">
            <a:spAutoFit/>
          </a:bodyPr>
          <a:lstStyle/>
          <a:p>
            <a:r>
              <a:rPr lang="en-US" dirty="0"/>
              <a:t>1.- </a:t>
            </a:r>
            <a:r>
              <a:rPr lang="en-US" dirty="0" err="1"/>
              <a:t>Importe</a:t>
            </a:r>
            <a:r>
              <a:rPr lang="en-US" dirty="0"/>
              <a:t> las </a:t>
            </a:r>
            <a:r>
              <a:rPr lang="en-US" dirty="0" err="1"/>
              <a:t>librerias</a:t>
            </a:r>
            <a:r>
              <a:rPr lang="en-US" dirty="0"/>
              <a:t> </a:t>
            </a:r>
            <a:r>
              <a:rPr lang="en-US" dirty="0" err="1"/>
              <a:t>necesarias</a:t>
            </a:r>
            <a:r>
              <a:rPr lang="en-US" dirty="0"/>
              <a:t> para </a:t>
            </a:r>
            <a:r>
              <a:rPr lang="en-US" dirty="0" err="1"/>
              <a:t>analizar</a:t>
            </a:r>
            <a:r>
              <a:rPr lang="en-US" dirty="0"/>
              <a:t> el </a:t>
            </a:r>
            <a:r>
              <a:rPr lang="en-US" dirty="0" err="1"/>
              <a:t>archivo</a:t>
            </a:r>
            <a:r>
              <a:rPr lang="en-US" dirty="0"/>
              <a:t> </a:t>
            </a:r>
          </a:p>
        </p:txBody>
      </p:sp>
      <p:sp>
        <p:nvSpPr>
          <p:cNvPr id="6" name="Rectángulo 5">
            <a:extLst>
              <a:ext uri="{FF2B5EF4-FFF2-40B4-BE49-F238E27FC236}">
                <a16:creationId xmlns:a16="http://schemas.microsoft.com/office/drawing/2014/main" id="{D6533DC2-3FBD-40F4-AE1F-C5BB46F15AA7}"/>
              </a:ext>
            </a:extLst>
          </p:cNvPr>
          <p:cNvSpPr/>
          <p:nvPr/>
        </p:nvSpPr>
        <p:spPr>
          <a:xfrm>
            <a:off x="766917" y="2644338"/>
            <a:ext cx="6096000" cy="4247317"/>
          </a:xfrm>
          <a:prstGeom prst="rect">
            <a:avLst/>
          </a:prstGeom>
        </p:spPr>
        <p:txBody>
          <a:bodyPr>
            <a:spAutoFit/>
          </a:bodyPr>
          <a:lstStyle/>
          <a:p>
            <a:r>
              <a:rPr lang="en-US" dirty="0"/>
              <a:t>import sys</a:t>
            </a:r>
          </a:p>
          <a:p>
            <a:r>
              <a:rPr lang="en-US" dirty="0"/>
              <a:t>import csv</a:t>
            </a:r>
          </a:p>
          <a:p>
            <a:r>
              <a:rPr lang="en-US" dirty="0"/>
              <a:t>%</a:t>
            </a:r>
            <a:r>
              <a:rPr lang="en-US" dirty="0" err="1"/>
              <a:t>pylab</a:t>
            </a:r>
            <a:r>
              <a:rPr lang="en-US" dirty="0"/>
              <a:t> inline</a:t>
            </a:r>
          </a:p>
          <a:p>
            <a:r>
              <a:rPr lang="en-US" dirty="0"/>
              <a:t>import </a:t>
            </a:r>
            <a:r>
              <a:rPr lang="en-US" dirty="0" err="1"/>
              <a:t>json</a:t>
            </a:r>
            <a:endParaRPr lang="en-US" dirty="0"/>
          </a:p>
          <a:p>
            <a:r>
              <a:rPr lang="en-US" dirty="0"/>
              <a:t>import pandas as </a:t>
            </a:r>
            <a:r>
              <a:rPr lang="en-US" dirty="0" err="1"/>
              <a:t>pd</a:t>
            </a:r>
            <a:endParaRPr lang="en-US" dirty="0"/>
          </a:p>
          <a:p>
            <a:r>
              <a:rPr lang="en-US" dirty="0"/>
              <a:t>import </a:t>
            </a:r>
            <a:r>
              <a:rPr lang="en-US" dirty="0" err="1"/>
              <a:t>matplotlib.pyplot</a:t>
            </a:r>
            <a:r>
              <a:rPr lang="en-US" dirty="0"/>
              <a:t> as </a:t>
            </a:r>
            <a:r>
              <a:rPr lang="en-US" dirty="0" err="1"/>
              <a:t>plt</a:t>
            </a:r>
            <a:endParaRPr lang="en-US" dirty="0"/>
          </a:p>
          <a:p>
            <a:r>
              <a:rPr lang="en-US" dirty="0"/>
              <a:t>import twitter</a:t>
            </a:r>
          </a:p>
          <a:p>
            <a:r>
              <a:rPr lang="en-US" dirty="0"/>
              <a:t>import </a:t>
            </a:r>
            <a:r>
              <a:rPr lang="en-US" dirty="0" err="1"/>
              <a:t>numpy</a:t>
            </a:r>
            <a:r>
              <a:rPr lang="en-US" dirty="0"/>
              <a:t> as np</a:t>
            </a:r>
          </a:p>
          <a:p>
            <a:r>
              <a:rPr lang="en-US" dirty="0"/>
              <a:t>import re</a:t>
            </a:r>
          </a:p>
          <a:p>
            <a:r>
              <a:rPr lang="en-US" dirty="0"/>
              <a:t>import </a:t>
            </a:r>
            <a:r>
              <a:rPr lang="en-US" dirty="0" err="1"/>
              <a:t>nltk</a:t>
            </a:r>
            <a:endParaRPr lang="en-US" dirty="0"/>
          </a:p>
          <a:p>
            <a:r>
              <a:rPr lang="en-US" dirty="0"/>
              <a:t>from </a:t>
            </a:r>
            <a:r>
              <a:rPr lang="en-US" dirty="0" err="1"/>
              <a:t>nltk.tokenize</a:t>
            </a:r>
            <a:r>
              <a:rPr lang="en-US" dirty="0"/>
              <a:t> import </a:t>
            </a:r>
            <a:r>
              <a:rPr lang="en-US" dirty="0" err="1"/>
              <a:t>TweetTokenizer</a:t>
            </a:r>
            <a:endParaRPr lang="en-US" dirty="0"/>
          </a:p>
          <a:p>
            <a:r>
              <a:rPr lang="en-US" dirty="0"/>
              <a:t>from </a:t>
            </a:r>
            <a:r>
              <a:rPr lang="en-US" dirty="0" err="1"/>
              <a:t>nltk.tokenize</a:t>
            </a:r>
            <a:r>
              <a:rPr lang="en-US" dirty="0"/>
              <a:t> import </a:t>
            </a:r>
            <a:r>
              <a:rPr lang="en-US" dirty="0" err="1"/>
              <a:t>word_tokenize</a:t>
            </a:r>
            <a:endParaRPr lang="en-US" dirty="0"/>
          </a:p>
          <a:p>
            <a:r>
              <a:rPr lang="en-US" dirty="0"/>
              <a:t>from </a:t>
            </a:r>
            <a:r>
              <a:rPr lang="en-US" dirty="0" err="1"/>
              <a:t>nltk.corpus</a:t>
            </a:r>
            <a:r>
              <a:rPr lang="en-US" dirty="0"/>
              <a:t> import </a:t>
            </a:r>
            <a:r>
              <a:rPr lang="en-US" dirty="0" err="1"/>
              <a:t>stopwords</a:t>
            </a:r>
            <a:endParaRPr lang="en-US" dirty="0"/>
          </a:p>
          <a:p>
            <a:r>
              <a:rPr lang="en-US" dirty="0"/>
              <a:t>from string import punctuation</a:t>
            </a:r>
          </a:p>
          <a:p>
            <a:r>
              <a:rPr lang="en-US" dirty="0"/>
              <a:t>import string</a:t>
            </a:r>
          </a:p>
        </p:txBody>
      </p:sp>
    </p:spTree>
    <p:extLst>
      <p:ext uri="{BB962C8B-B14F-4D97-AF65-F5344CB8AC3E}">
        <p14:creationId xmlns:p14="http://schemas.microsoft.com/office/powerpoint/2010/main" val="164406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AA5522-F607-4811-B718-0A93DAB6C9F1}"/>
              </a:ext>
            </a:extLst>
          </p:cNvPr>
          <p:cNvSpPr>
            <a:spLocks noGrp="1"/>
          </p:cNvSpPr>
          <p:nvPr>
            <p:ph type="title"/>
          </p:nvPr>
        </p:nvSpPr>
        <p:spPr/>
        <p:txBody>
          <a:bodyPr/>
          <a:lstStyle/>
          <a:p>
            <a:r>
              <a:rPr lang="es-MX" dirty="0"/>
              <a:t>Resultados del ejercicio</a:t>
            </a:r>
            <a:endParaRPr lang="en-US" dirty="0"/>
          </a:p>
        </p:txBody>
      </p:sp>
      <p:sp>
        <p:nvSpPr>
          <p:cNvPr id="3" name="Marcador de contenido 2">
            <a:extLst>
              <a:ext uri="{FF2B5EF4-FFF2-40B4-BE49-F238E27FC236}">
                <a16:creationId xmlns:a16="http://schemas.microsoft.com/office/drawing/2014/main" id="{988F07D0-46A5-4CA3-9D8C-7C83A32AF655}"/>
              </a:ext>
            </a:extLst>
          </p:cNvPr>
          <p:cNvSpPr>
            <a:spLocks noGrp="1"/>
          </p:cNvSpPr>
          <p:nvPr>
            <p:ph idx="1"/>
          </p:nvPr>
        </p:nvSpPr>
        <p:spPr>
          <a:xfrm>
            <a:off x="581192" y="2180497"/>
            <a:ext cx="11029615" cy="1398446"/>
          </a:xfrm>
        </p:spPr>
        <p:txBody>
          <a:bodyPr>
            <a:normAutofit fontScale="92500" lnSpcReduction="20000"/>
          </a:bodyPr>
          <a:lstStyle/>
          <a:p>
            <a:r>
              <a:rPr lang="es-MX" b="1" dirty="0"/>
              <a:t> 2.-Abra el archivo y </a:t>
            </a:r>
            <a:r>
              <a:rPr lang="es-MX" b="1" dirty="0" err="1"/>
              <a:t>conviertalo</a:t>
            </a:r>
            <a:r>
              <a:rPr lang="es-MX" b="1" dirty="0"/>
              <a:t> en un </a:t>
            </a:r>
            <a:r>
              <a:rPr lang="es-MX" b="1" dirty="0" err="1"/>
              <a:t>DataFrame</a:t>
            </a:r>
            <a:endParaRPr lang="es-MX" b="1" dirty="0"/>
          </a:p>
          <a:p>
            <a:pPr marL="0" indent="0">
              <a:buNone/>
            </a:pPr>
            <a:r>
              <a:rPr lang="nl-NL" dirty="0"/>
              <a:t>datos = open('tweet100AMLO.csv','r’)</a:t>
            </a:r>
          </a:p>
          <a:p>
            <a:pPr marL="0" indent="0">
              <a:buNone/>
            </a:pPr>
            <a:r>
              <a:rPr lang="en-US" dirty="0"/>
              <a:t>DataSet2= </a:t>
            </a:r>
            <a:r>
              <a:rPr lang="en-US" dirty="0" err="1"/>
              <a:t>pd.read_csv</a:t>
            </a:r>
            <a:r>
              <a:rPr lang="en-US" dirty="0"/>
              <a:t>('tweet100AMLO.csv', encoding='utf-8'.strip())</a:t>
            </a:r>
          </a:p>
          <a:p>
            <a:pPr marL="0" indent="0">
              <a:buNone/>
            </a:pPr>
            <a:r>
              <a:rPr lang="en-US" dirty="0"/>
              <a:t>DataSet2.head()</a:t>
            </a:r>
          </a:p>
          <a:p>
            <a:endParaRPr lang="en-US" dirty="0"/>
          </a:p>
        </p:txBody>
      </p:sp>
      <p:pic>
        <p:nvPicPr>
          <p:cNvPr id="4" name="Imagen 3">
            <a:extLst>
              <a:ext uri="{FF2B5EF4-FFF2-40B4-BE49-F238E27FC236}">
                <a16:creationId xmlns:a16="http://schemas.microsoft.com/office/drawing/2014/main" id="{1C3B7403-43D4-4870-83B1-E13CD8DD8763}"/>
              </a:ext>
            </a:extLst>
          </p:cNvPr>
          <p:cNvPicPr>
            <a:picLocks noChangeAspect="1"/>
          </p:cNvPicPr>
          <p:nvPr/>
        </p:nvPicPr>
        <p:blipFill rotWithShape="1">
          <a:blip r:embed="rId2"/>
          <a:srcRect l="27177" t="35011" r="20323" b="5040"/>
          <a:stretch/>
        </p:blipFill>
        <p:spPr>
          <a:xfrm>
            <a:off x="2438399" y="3077497"/>
            <a:ext cx="8495072" cy="3780503"/>
          </a:xfrm>
          <a:prstGeom prst="rect">
            <a:avLst/>
          </a:prstGeom>
        </p:spPr>
      </p:pic>
    </p:spTree>
    <p:extLst>
      <p:ext uri="{BB962C8B-B14F-4D97-AF65-F5344CB8AC3E}">
        <p14:creationId xmlns:p14="http://schemas.microsoft.com/office/powerpoint/2010/main" val="70831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B471A-830A-4F58-9301-13303B739306}"/>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8F02CA4-4BB3-4C03-AE3F-BA36179F2680}"/>
              </a:ext>
            </a:extLst>
          </p:cNvPr>
          <p:cNvSpPr>
            <a:spLocks noGrp="1"/>
          </p:cNvSpPr>
          <p:nvPr>
            <p:ph idx="1"/>
          </p:nvPr>
        </p:nvSpPr>
        <p:spPr>
          <a:xfrm>
            <a:off x="581192" y="1983851"/>
            <a:ext cx="11029615" cy="729852"/>
          </a:xfrm>
        </p:spPr>
        <p:txBody>
          <a:bodyPr>
            <a:normAutofit lnSpcReduction="10000"/>
          </a:bodyPr>
          <a:lstStyle/>
          <a:p>
            <a:r>
              <a:rPr lang="en-US" dirty="0"/>
              <a:t>DataSet2['Tokens3']= DataSet2['</a:t>
            </a:r>
            <a:r>
              <a:rPr lang="en-US" dirty="0" err="1"/>
              <a:t>tweetText</a:t>
            </a:r>
            <a:r>
              <a:rPr lang="en-US" dirty="0"/>
              <a:t>'].</a:t>
            </a:r>
            <a:r>
              <a:rPr lang="en-US" dirty="0" err="1"/>
              <a:t>str.lower</a:t>
            </a:r>
            <a:r>
              <a:rPr lang="en-US" dirty="0"/>
              <a:t>()</a:t>
            </a:r>
          </a:p>
          <a:p>
            <a:r>
              <a:rPr lang="en-US" dirty="0"/>
              <a:t>DataSet2.head()</a:t>
            </a:r>
          </a:p>
        </p:txBody>
      </p:sp>
      <p:pic>
        <p:nvPicPr>
          <p:cNvPr id="5" name="Imagen 4">
            <a:extLst>
              <a:ext uri="{FF2B5EF4-FFF2-40B4-BE49-F238E27FC236}">
                <a16:creationId xmlns:a16="http://schemas.microsoft.com/office/drawing/2014/main" id="{72E7DDA8-CCB4-425B-AE66-3863A7A915D1}"/>
              </a:ext>
            </a:extLst>
          </p:cNvPr>
          <p:cNvPicPr>
            <a:picLocks noChangeAspect="1"/>
          </p:cNvPicPr>
          <p:nvPr/>
        </p:nvPicPr>
        <p:blipFill rotWithShape="1">
          <a:blip r:embed="rId2"/>
          <a:srcRect l="70404" t="36557" r="21532" b="3813"/>
          <a:stretch/>
        </p:blipFill>
        <p:spPr>
          <a:xfrm>
            <a:off x="6448871" y="2635983"/>
            <a:ext cx="1475929" cy="3862201"/>
          </a:xfrm>
          <a:prstGeom prst="rect">
            <a:avLst/>
          </a:prstGeom>
        </p:spPr>
      </p:pic>
      <p:pic>
        <p:nvPicPr>
          <p:cNvPr id="6" name="Imagen 5">
            <a:extLst>
              <a:ext uri="{FF2B5EF4-FFF2-40B4-BE49-F238E27FC236}">
                <a16:creationId xmlns:a16="http://schemas.microsoft.com/office/drawing/2014/main" id="{D5D1306C-19C7-4246-BCA0-FAD6991CF27C}"/>
              </a:ext>
            </a:extLst>
          </p:cNvPr>
          <p:cNvPicPr>
            <a:picLocks noChangeAspect="1"/>
          </p:cNvPicPr>
          <p:nvPr/>
        </p:nvPicPr>
        <p:blipFill rotWithShape="1">
          <a:blip r:embed="rId3"/>
          <a:srcRect l="47257" t="27688" r="44033" b="11708"/>
          <a:stretch/>
        </p:blipFill>
        <p:spPr>
          <a:xfrm>
            <a:off x="4011559" y="2595247"/>
            <a:ext cx="1504337" cy="4021393"/>
          </a:xfrm>
          <a:prstGeom prst="rect">
            <a:avLst/>
          </a:prstGeom>
        </p:spPr>
      </p:pic>
    </p:spTree>
    <p:extLst>
      <p:ext uri="{BB962C8B-B14F-4D97-AF65-F5344CB8AC3E}">
        <p14:creationId xmlns:p14="http://schemas.microsoft.com/office/powerpoint/2010/main" val="3790957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BDBDAD-C99D-410F-BD38-C7E2A92490D2}"/>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74AF70FD-A17C-465A-8D09-B29F2A32220E}"/>
              </a:ext>
            </a:extLst>
          </p:cNvPr>
          <p:cNvSpPr>
            <a:spLocks noGrp="1"/>
          </p:cNvSpPr>
          <p:nvPr>
            <p:ph idx="1"/>
          </p:nvPr>
        </p:nvSpPr>
        <p:spPr>
          <a:xfrm>
            <a:off x="335386" y="1934689"/>
            <a:ext cx="11029615" cy="1663917"/>
          </a:xfrm>
        </p:spPr>
        <p:txBody>
          <a:bodyPr/>
          <a:lstStyle/>
          <a:p>
            <a:r>
              <a:rPr lang="es-MX" dirty="0"/>
              <a:t>3.-Genere los tokens de los tweets</a:t>
            </a:r>
          </a:p>
          <a:p>
            <a:pPr marL="0" indent="0">
              <a:buNone/>
            </a:pPr>
            <a:r>
              <a:rPr lang="en-US" dirty="0" err="1"/>
              <a:t>tt</a:t>
            </a:r>
            <a:r>
              <a:rPr lang="en-US" dirty="0"/>
              <a:t>=</a:t>
            </a:r>
            <a:r>
              <a:rPr lang="en-US" dirty="0" err="1"/>
              <a:t>TweetTokenizer</a:t>
            </a:r>
            <a:r>
              <a:rPr lang="en-US" dirty="0"/>
              <a:t>("text")</a:t>
            </a:r>
          </a:p>
          <a:p>
            <a:pPr marL="0" indent="0">
              <a:buNone/>
            </a:pPr>
            <a:r>
              <a:rPr lang="en-US" dirty="0"/>
              <a:t>DataSet2['Tokenslimpios2']= DataSet2['</a:t>
            </a:r>
            <a:r>
              <a:rPr lang="en-US" dirty="0" err="1"/>
              <a:t>Tokenslimpios</a:t>
            </a:r>
            <a:r>
              <a:rPr lang="en-US" dirty="0"/>
              <a:t>'].apply(</a:t>
            </a:r>
            <a:r>
              <a:rPr lang="en-US" dirty="0" err="1"/>
              <a:t>tt.tokenize</a:t>
            </a:r>
            <a:r>
              <a:rPr lang="en-US" dirty="0"/>
              <a:t>)</a:t>
            </a:r>
          </a:p>
          <a:p>
            <a:pPr marL="0" indent="0">
              <a:buNone/>
            </a:pPr>
            <a:r>
              <a:rPr lang="en-US" dirty="0"/>
              <a:t>DataSet2.head()</a:t>
            </a:r>
          </a:p>
          <a:p>
            <a:pPr marL="0" indent="0">
              <a:buNone/>
            </a:pPr>
            <a:endParaRPr lang="en-US" dirty="0"/>
          </a:p>
        </p:txBody>
      </p:sp>
      <p:pic>
        <p:nvPicPr>
          <p:cNvPr id="5" name="Imagen 4">
            <a:extLst>
              <a:ext uri="{FF2B5EF4-FFF2-40B4-BE49-F238E27FC236}">
                <a16:creationId xmlns:a16="http://schemas.microsoft.com/office/drawing/2014/main" id="{DCA2F295-3830-4D29-A7ED-BCB2B511998C}"/>
              </a:ext>
            </a:extLst>
          </p:cNvPr>
          <p:cNvPicPr>
            <a:picLocks noChangeAspect="1"/>
          </p:cNvPicPr>
          <p:nvPr/>
        </p:nvPicPr>
        <p:blipFill rotWithShape="1">
          <a:blip r:embed="rId2"/>
          <a:srcRect l="57135" t="35587" r="28710" b="17074"/>
          <a:stretch/>
        </p:blipFill>
        <p:spPr>
          <a:xfrm>
            <a:off x="4233946" y="3102243"/>
            <a:ext cx="3232493" cy="3865072"/>
          </a:xfrm>
          <a:prstGeom prst="rect">
            <a:avLst/>
          </a:prstGeom>
        </p:spPr>
      </p:pic>
    </p:spTree>
    <p:extLst>
      <p:ext uri="{BB962C8B-B14F-4D97-AF65-F5344CB8AC3E}">
        <p14:creationId xmlns:p14="http://schemas.microsoft.com/office/powerpoint/2010/main" val="3771249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D88E64-3F84-4410-8AC3-9815DAC83636}"/>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8F2C8F0-5075-47D5-9F43-AC3FF9F039E9}"/>
              </a:ext>
            </a:extLst>
          </p:cNvPr>
          <p:cNvSpPr>
            <a:spLocks noGrp="1"/>
          </p:cNvSpPr>
          <p:nvPr>
            <p:ph idx="1"/>
          </p:nvPr>
        </p:nvSpPr>
        <p:spPr>
          <a:xfrm>
            <a:off x="581192" y="2180495"/>
            <a:ext cx="11029615" cy="2047375"/>
          </a:xfrm>
        </p:spPr>
        <p:txBody>
          <a:bodyPr>
            <a:normAutofit fontScale="92500" lnSpcReduction="20000"/>
          </a:bodyPr>
          <a:lstStyle/>
          <a:p>
            <a:pPr marL="0" indent="0">
              <a:buNone/>
            </a:pPr>
            <a:r>
              <a:rPr lang="es-MX" dirty="0"/>
              <a:t>4.-Limpie los términos más comunes (</a:t>
            </a:r>
            <a:r>
              <a:rPr lang="es-MX" dirty="0" err="1"/>
              <a:t>stopwords</a:t>
            </a:r>
            <a:r>
              <a:rPr lang="es-MX" dirty="0"/>
              <a:t>)</a:t>
            </a:r>
          </a:p>
          <a:p>
            <a:pPr marL="0" indent="0">
              <a:buNone/>
            </a:pPr>
            <a:r>
              <a:rPr lang="en-US" dirty="0"/>
              <a:t>from </a:t>
            </a:r>
            <a:r>
              <a:rPr lang="en-US" dirty="0" err="1"/>
              <a:t>nltk.corpus</a:t>
            </a:r>
            <a:r>
              <a:rPr lang="en-US" dirty="0"/>
              <a:t> import </a:t>
            </a:r>
            <a:r>
              <a:rPr lang="en-US" dirty="0" err="1"/>
              <a:t>stopwords</a:t>
            </a:r>
            <a:endParaRPr lang="en-US" dirty="0"/>
          </a:p>
          <a:p>
            <a:pPr marL="0" indent="0">
              <a:buNone/>
            </a:pPr>
            <a:r>
              <a:rPr lang="en-US" dirty="0"/>
              <a:t>stop = </a:t>
            </a:r>
            <a:r>
              <a:rPr lang="en-US" dirty="0" err="1"/>
              <a:t>stopwords.words</a:t>
            </a:r>
            <a:r>
              <a:rPr lang="en-US" dirty="0"/>
              <a:t>('</a:t>
            </a:r>
            <a:r>
              <a:rPr lang="en-US" dirty="0" err="1"/>
              <a:t>spanish</a:t>
            </a:r>
            <a:r>
              <a:rPr lang="en-US" dirty="0"/>
              <a:t>')</a:t>
            </a:r>
          </a:p>
          <a:p>
            <a:pPr marL="0" indent="0">
              <a:buNone/>
            </a:pPr>
            <a:r>
              <a:rPr lang="en-US" dirty="0"/>
              <a:t>DataSet2["Tokenslimpios3"] = DataSet2["Tokenslimpios2"].</a:t>
            </a:r>
          </a:p>
          <a:p>
            <a:pPr marL="0" indent="0">
              <a:buNone/>
            </a:pPr>
            <a:r>
              <a:rPr lang="en-US" dirty="0"/>
              <a:t>apply(lambda x: [item for item in x if item not in stop])</a:t>
            </a:r>
          </a:p>
          <a:p>
            <a:pPr marL="0" indent="0">
              <a:buNone/>
            </a:pPr>
            <a:r>
              <a:rPr lang="en-US" dirty="0"/>
              <a:t> DataSet2.head()</a:t>
            </a:r>
          </a:p>
        </p:txBody>
      </p:sp>
      <p:pic>
        <p:nvPicPr>
          <p:cNvPr id="4" name="Imagen 3">
            <a:extLst>
              <a:ext uri="{FF2B5EF4-FFF2-40B4-BE49-F238E27FC236}">
                <a16:creationId xmlns:a16="http://schemas.microsoft.com/office/drawing/2014/main" id="{BAD5130C-B779-4804-AFFC-AB7C73D5EABC}"/>
              </a:ext>
            </a:extLst>
          </p:cNvPr>
          <p:cNvPicPr>
            <a:picLocks noChangeAspect="1"/>
          </p:cNvPicPr>
          <p:nvPr/>
        </p:nvPicPr>
        <p:blipFill rotWithShape="1">
          <a:blip r:embed="rId2"/>
          <a:srcRect l="63961" t="27723" r="21612" b="11859"/>
          <a:stretch/>
        </p:blipFill>
        <p:spPr>
          <a:xfrm>
            <a:off x="6873851" y="1811785"/>
            <a:ext cx="3627000" cy="5046215"/>
          </a:xfrm>
          <a:prstGeom prst="rect">
            <a:avLst/>
          </a:prstGeom>
        </p:spPr>
      </p:pic>
    </p:spTree>
    <p:extLst>
      <p:ext uri="{BB962C8B-B14F-4D97-AF65-F5344CB8AC3E}">
        <p14:creationId xmlns:p14="http://schemas.microsoft.com/office/powerpoint/2010/main" val="101156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A3883-C1C9-44B5-B97F-C2B0F8E2B2FF}"/>
              </a:ext>
            </a:extLst>
          </p:cNvPr>
          <p:cNvSpPr>
            <a:spLocks noGrp="1"/>
          </p:cNvSpPr>
          <p:nvPr>
            <p:ph type="title"/>
          </p:nvPr>
        </p:nvSpPr>
        <p:spPr/>
        <p:txBody>
          <a:bodyPr/>
          <a:lstStyle/>
          <a:p>
            <a:r>
              <a:rPr lang="es-MX" dirty="0"/>
              <a:t>proceso</a:t>
            </a:r>
            <a:endParaRPr lang="en-US" dirty="0"/>
          </a:p>
        </p:txBody>
      </p:sp>
      <p:sp>
        <p:nvSpPr>
          <p:cNvPr id="3" name="Marcador de contenido 2">
            <a:extLst>
              <a:ext uri="{FF2B5EF4-FFF2-40B4-BE49-F238E27FC236}">
                <a16:creationId xmlns:a16="http://schemas.microsoft.com/office/drawing/2014/main" id="{4F2FE02F-DFB3-49B8-BFE5-FBE577A43660}"/>
              </a:ext>
            </a:extLst>
          </p:cNvPr>
          <p:cNvSpPr>
            <a:spLocks noGrp="1"/>
          </p:cNvSpPr>
          <p:nvPr>
            <p:ph idx="1"/>
          </p:nvPr>
        </p:nvSpPr>
        <p:spPr>
          <a:xfrm>
            <a:off x="581192" y="1868130"/>
            <a:ext cx="11029615" cy="3990670"/>
          </a:xfrm>
        </p:spPr>
        <p:txBody>
          <a:bodyPr/>
          <a:lstStyle/>
          <a:p>
            <a:r>
              <a:rPr lang="es-MX" dirty="0">
                <a:latin typeface="Arial Narrow" panose="020B0606020202030204" pitchFamily="34" charset="0"/>
              </a:rPr>
              <a:t>1.-Importar </a:t>
            </a:r>
            <a:r>
              <a:rPr lang="es-MX" dirty="0" err="1">
                <a:latin typeface="Arial Narrow" panose="020B0606020202030204" pitchFamily="34" charset="0"/>
              </a:rPr>
              <a:t>librerias</a:t>
            </a:r>
            <a:r>
              <a:rPr lang="es-MX" dirty="0">
                <a:latin typeface="Arial Narrow" panose="020B0606020202030204" pitchFamily="34" charset="0"/>
              </a:rPr>
              <a:t> necesarias </a:t>
            </a:r>
          </a:p>
          <a:p>
            <a:r>
              <a:rPr lang="es-MX" dirty="0">
                <a:latin typeface="Arial Narrow" panose="020B0606020202030204" pitchFamily="34" charset="0"/>
              </a:rPr>
              <a:t>2.-Conectarse a la API de Twitter</a:t>
            </a:r>
          </a:p>
          <a:p>
            <a:r>
              <a:rPr lang="es-MX" dirty="0">
                <a:latin typeface="Arial Narrow" panose="020B0606020202030204" pitchFamily="34" charset="0"/>
              </a:rPr>
              <a:t>3.-Realizar una consulta</a:t>
            </a:r>
          </a:p>
          <a:p>
            <a:r>
              <a:rPr lang="es-MX" dirty="0">
                <a:latin typeface="Arial Narrow" panose="020B0606020202030204" pitchFamily="34" charset="0"/>
              </a:rPr>
              <a:t>4.-Seleccionar los campos necesarios para realizar el análisis y prepararlos como Data </a:t>
            </a:r>
            <a:r>
              <a:rPr lang="es-MX" dirty="0" err="1">
                <a:latin typeface="Arial Narrow" panose="020B0606020202030204" pitchFamily="34" charset="0"/>
              </a:rPr>
              <a:t>Frame</a:t>
            </a:r>
            <a:endParaRPr lang="es-MX" dirty="0">
              <a:latin typeface="Arial Narrow" panose="020B0606020202030204" pitchFamily="34" charset="0"/>
            </a:endParaRPr>
          </a:p>
          <a:p>
            <a:r>
              <a:rPr lang="es-MX" dirty="0">
                <a:latin typeface="Arial Narrow" panose="020B0606020202030204" pitchFamily="34" charset="0"/>
              </a:rPr>
              <a:t>5.-Analizar los campos de localización (pregunta sobre seguridad interior)</a:t>
            </a:r>
          </a:p>
          <a:p>
            <a:r>
              <a:rPr lang="es-MX" dirty="0">
                <a:latin typeface="Arial Narrow" panose="020B0606020202030204" pitchFamily="34" charset="0"/>
              </a:rPr>
              <a:t>6.-Analizar el campo Tweet-</a:t>
            </a:r>
            <a:r>
              <a:rPr lang="es-MX" dirty="0" err="1">
                <a:latin typeface="Arial Narrow" panose="020B0606020202030204" pitchFamily="34" charset="0"/>
              </a:rPr>
              <a:t>text</a:t>
            </a:r>
            <a:r>
              <a:rPr lang="es-MX" dirty="0">
                <a:latin typeface="Arial Narrow" panose="020B0606020202030204" pitchFamily="34" charset="0"/>
              </a:rPr>
              <a:t>, </a:t>
            </a:r>
            <a:r>
              <a:rPr lang="es-MX" dirty="0" err="1">
                <a:latin typeface="Arial Narrow" panose="020B0606020202030204" pitchFamily="34" charset="0"/>
              </a:rPr>
              <a:t>tokenizar</a:t>
            </a:r>
            <a:r>
              <a:rPr lang="es-MX" dirty="0">
                <a:latin typeface="Arial Narrow" panose="020B0606020202030204" pitchFamily="34" charset="0"/>
              </a:rPr>
              <a:t> con </a:t>
            </a:r>
            <a:r>
              <a:rPr lang="es-MX" dirty="0" err="1">
                <a:latin typeface="Arial Narrow" panose="020B0606020202030204" pitchFamily="34" charset="0"/>
              </a:rPr>
              <a:t>TweetTokenizer</a:t>
            </a:r>
            <a:r>
              <a:rPr lang="es-MX" dirty="0">
                <a:latin typeface="Arial Narrow" panose="020B0606020202030204" pitchFamily="34" charset="0"/>
              </a:rPr>
              <a:t> ( </a:t>
            </a:r>
            <a:r>
              <a:rPr lang="es-MX" dirty="0" err="1">
                <a:latin typeface="Arial Narrow" panose="020B0606020202030204" pitchFamily="34" charset="0"/>
              </a:rPr>
              <a:t>nltk.tokenize</a:t>
            </a:r>
            <a:r>
              <a:rPr lang="es-MX" dirty="0">
                <a:latin typeface="Arial Narrow" panose="020B0606020202030204" pitchFamily="34" charset="0"/>
              </a:rPr>
              <a:t>)</a:t>
            </a:r>
          </a:p>
          <a:p>
            <a:pPr marL="0" indent="0">
              <a:buNone/>
            </a:pPr>
            <a:r>
              <a:rPr lang="es-MX" dirty="0">
                <a:latin typeface="Arial Narrow" panose="020B0606020202030204" pitchFamily="34" charset="0"/>
              </a:rPr>
              <a:t>limpiar </a:t>
            </a:r>
            <a:r>
              <a:rPr lang="es-MX" dirty="0" err="1">
                <a:latin typeface="Arial Narrow" panose="020B0606020202030204" pitchFamily="34" charset="0"/>
              </a:rPr>
              <a:t>stopwords</a:t>
            </a:r>
            <a:r>
              <a:rPr lang="es-MX" dirty="0">
                <a:latin typeface="Arial Narrow" panose="020B0606020202030204" pitchFamily="34" charset="0"/>
              </a:rPr>
              <a:t>  con </a:t>
            </a:r>
            <a:r>
              <a:rPr lang="es-MX" dirty="0" err="1">
                <a:latin typeface="Arial Narrow" panose="020B0606020202030204" pitchFamily="34" charset="0"/>
              </a:rPr>
              <a:t>nltk.corpus</a:t>
            </a:r>
            <a:r>
              <a:rPr lang="es-MX" dirty="0">
                <a:latin typeface="Arial Narrow" panose="020B0606020202030204" pitchFamily="34" charset="0"/>
              </a:rPr>
              <a:t> </a:t>
            </a:r>
            <a:r>
              <a:rPr lang="es-MX" dirty="0" err="1">
                <a:latin typeface="Arial Narrow" panose="020B0606020202030204" pitchFamily="34" charset="0"/>
              </a:rPr>
              <a:t>stopwords</a:t>
            </a:r>
            <a:r>
              <a:rPr lang="es-MX" dirty="0">
                <a:latin typeface="Arial Narrow" panose="020B0606020202030204" pitchFamily="34" charset="0"/>
              </a:rPr>
              <a:t> y  limpiar signos de puntuación con </a:t>
            </a:r>
            <a:r>
              <a:rPr lang="es-MX" dirty="0" err="1">
                <a:latin typeface="Arial Narrow" panose="020B0606020202030204" pitchFamily="34" charset="0"/>
              </a:rPr>
              <a:t>string</a:t>
            </a:r>
            <a:r>
              <a:rPr lang="es-MX" dirty="0">
                <a:latin typeface="Arial Narrow" panose="020B0606020202030204" pitchFamily="34" charset="0"/>
              </a:rPr>
              <a:t>  </a:t>
            </a:r>
            <a:r>
              <a:rPr lang="es-MX" dirty="0" err="1">
                <a:latin typeface="Arial Narrow" panose="020B0606020202030204" pitchFamily="34" charset="0"/>
              </a:rPr>
              <a:t>punctuation</a:t>
            </a:r>
            <a:r>
              <a:rPr lang="es-MX" dirty="0">
                <a:latin typeface="Arial Narrow" panose="020B0606020202030204" pitchFamily="34" charset="0"/>
              </a:rPr>
              <a:t>.</a:t>
            </a:r>
          </a:p>
          <a:p>
            <a:pPr marL="0" indent="0">
              <a:buNone/>
            </a:pPr>
            <a:r>
              <a:rPr lang="es-MX" dirty="0">
                <a:latin typeface="Arial Narrow" panose="020B0606020202030204" pitchFamily="34" charset="0"/>
              </a:rPr>
              <a:t>7 Análisis de frecuencias final</a:t>
            </a:r>
          </a:p>
        </p:txBody>
      </p:sp>
    </p:spTree>
    <p:extLst>
      <p:ext uri="{BB962C8B-B14F-4D97-AF65-F5344CB8AC3E}">
        <p14:creationId xmlns:p14="http://schemas.microsoft.com/office/powerpoint/2010/main" val="5357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6CAC5-C46A-43F4-A00E-CF8BDED1EB95}"/>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BC71D55-8DDC-4C76-BCDA-036E17D70F5F}"/>
              </a:ext>
            </a:extLst>
          </p:cNvPr>
          <p:cNvSpPr>
            <a:spLocks noGrp="1"/>
          </p:cNvSpPr>
          <p:nvPr>
            <p:ph idx="1"/>
          </p:nvPr>
        </p:nvSpPr>
        <p:spPr/>
        <p:txBody>
          <a:bodyPr>
            <a:normAutofit fontScale="92500" lnSpcReduction="20000"/>
          </a:bodyPr>
          <a:lstStyle/>
          <a:p>
            <a:r>
              <a:rPr lang="es-MX" dirty="0"/>
              <a:t>5.-Limpie los signos de puntuación</a:t>
            </a:r>
          </a:p>
          <a:p>
            <a:pPr marL="0" indent="0">
              <a:buNone/>
            </a:pPr>
            <a:r>
              <a:rPr lang="en-US" dirty="0"/>
              <a:t>from string import punctuation</a:t>
            </a:r>
          </a:p>
          <a:p>
            <a:pPr marL="0" indent="0">
              <a:buNone/>
            </a:pPr>
            <a:r>
              <a:rPr lang="en-US" dirty="0"/>
              <a:t>import string</a:t>
            </a:r>
          </a:p>
          <a:p>
            <a:pPr marL="0" indent="0">
              <a:buNone/>
            </a:pPr>
            <a:r>
              <a:rPr lang="en-US" dirty="0"/>
              <a:t>def </a:t>
            </a:r>
            <a:r>
              <a:rPr lang="en-US" dirty="0" err="1"/>
              <a:t>remove_punctuations</a:t>
            </a:r>
            <a:r>
              <a:rPr lang="en-US" dirty="0"/>
              <a:t>(text):</a:t>
            </a:r>
          </a:p>
          <a:p>
            <a:pPr marL="0" indent="0">
              <a:buNone/>
            </a:pPr>
            <a:r>
              <a:rPr lang="en-US" dirty="0"/>
              <a:t>for punctuation in </a:t>
            </a:r>
            <a:r>
              <a:rPr lang="en-US" dirty="0" err="1"/>
              <a:t>string.punctuation</a:t>
            </a:r>
            <a:r>
              <a:rPr lang="en-US" dirty="0"/>
              <a:t>:</a:t>
            </a:r>
          </a:p>
          <a:p>
            <a:pPr marL="0" indent="0">
              <a:buNone/>
            </a:pPr>
            <a:r>
              <a:rPr lang="en-US" dirty="0"/>
              <a:t>text = </a:t>
            </a:r>
            <a:r>
              <a:rPr lang="en-US" dirty="0" err="1"/>
              <a:t>text.replace</a:t>
            </a:r>
            <a:r>
              <a:rPr lang="en-US" dirty="0"/>
              <a:t>(punctuation,‘’)</a:t>
            </a:r>
          </a:p>
          <a:p>
            <a:pPr marL="0" indent="0">
              <a:buNone/>
            </a:pPr>
            <a:r>
              <a:rPr lang="en-US" dirty="0"/>
              <a:t>return text</a:t>
            </a:r>
          </a:p>
          <a:p>
            <a:pPr marL="0" indent="0">
              <a:buNone/>
            </a:pPr>
            <a:endParaRPr lang="es-MX" dirty="0"/>
          </a:p>
          <a:p>
            <a:pPr marL="0" indent="0">
              <a:buNone/>
            </a:pPr>
            <a:r>
              <a:rPr lang="en-US" dirty="0"/>
              <a:t>DataSet2["</a:t>
            </a:r>
            <a:r>
              <a:rPr lang="en-US" dirty="0" err="1"/>
              <a:t>Tokenslimpios</a:t>
            </a:r>
            <a:r>
              <a:rPr lang="en-US" dirty="0"/>
              <a:t>"] = DataSet2["Tokens3"]</a:t>
            </a:r>
          </a:p>
          <a:p>
            <a:pPr marL="0" indent="0">
              <a:buNone/>
            </a:pPr>
            <a:r>
              <a:rPr lang="en-US" dirty="0"/>
              <a:t>.apply(</a:t>
            </a:r>
            <a:r>
              <a:rPr lang="en-US" dirty="0" err="1"/>
              <a:t>remove_punctuations</a:t>
            </a:r>
            <a:r>
              <a:rPr lang="en-US" dirty="0"/>
              <a:t>)</a:t>
            </a:r>
          </a:p>
          <a:p>
            <a:pPr marL="0" indent="0">
              <a:buNone/>
            </a:pPr>
            <a:r>
              <a:rPr lang="en-US" dirty="0"/>
              <a:t>DataSet2.head()</a:t>
            </a:r>
          </a:p>
        </p:txBody>
      </p:sp>
      <p:pic>
        <p:nvPicPr>
          <p:cNvPr id="4" name="Imagen 3">
            <a:extLst>
              <a:ext uri="{FF2B5EF4-FFF2-40B4-BE49-F238E27FC236}">
                <a16:creationId xmlns:a16="http://schemas.microsoft.com/office/drawing/2014/main" id="{DBCBC58E-BE23-4EE1-8BD7-EC3E220BCE9C}"/>
              </a:ext>
            </a:extLst>
          </p:cNvPr>
          <p:cNvPicPr>
            <a:picLocks noChangeAspect="1"/>
          </p:cNvPicPr>
          <p:nvPr/>
        </p:nvPicPr>
        <p:blipFill rotWithShape="1">
          <a:blip r:embed="rId2"/>
          <a:srcRect l="49213" t="32274" r="35727" b="7761"/>
          <a:stretch/>
        </p:blipFill>
        <p:spPr>
          <a:xfrm>
            <a:off x="6000107" y="2160504"/>
            <a:ext cx="3399531" cy="4623753"/>
          </a:xfrm>
          <a:prstGeom prst="rect">
            <a:avLst/>
          </a:prstGeom>
        </p:spPr>
      </p:pic>
    </p:spTree>
    <p:extLst>
      <p:ext uri="{BB962C8B-B14F-4D97-AF65-F5344CB8AC3E}">
        <p14:creationId xmlns:p14="http://schemas.microsoft.com/office/powerpoint/2010/main" val="1990690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9F6E5-4C5D-4CDF-9B01-3E2A54FA779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0FA2B41-6DFC-4D9F-AB5B-201DF35DAF03}"/>
              </a:ext>
            </a:extLst>
          </p:cNvPr>
          <p:cNvSpPr>
            <a:spLocks noGrp="1"/>
          </p:cNvSpPr>
          <p:nvPr>
            <p:ph idx="1"/>
          </p:nvPr>
        </p:nvSpPr>
        <p:spPr/>
        <p:txBody>
          <a:bodyPr>
            <a:normAutofit fontScale="85000" lnSpcReduction="20000"/>
          </a:bodyPr>
          <a:lstStyle/>
          <a:p>
            <a:r>
              <a:rPr lang="es-MX" dirty="0"/>
              <a:t> 6.-Imprima las frecuencias de los tokens</a:t>
            </a:r>
          </a:p>
          <a:p>
            <a:pPr marL="0" indent="0">
              <a:buNone/>
            </a:pPr>
            <a:r>
              <a:rPr lang="en-US" dirty="0" err="1"/>
              <a:t>my_list</a:t>
            </a:r>
            <a:r>
              <a:rPr lang="en-US" dirty="0"/>
              <a:t> = DataSet2["Tokenslimpios2"].</a:t>
            </a:r>
            <a:r>
              <a:rPr lang="en-US" dirty="0" err="1"/>
              <a:t>tolist</a:t>
            </a:r>
            <a:r>
              <a:rPr lang="en-US" dirty="0"/>
              <a:t>()</a:t>
            </a:r>
          </a:p>
          <a:p>
            <a:pPr marL="0" indent="0">
              <a:buNone/>
            </a:pPr>
            <a:r>
              <a:rPr lang="en-US" dirty="0" err="1"/>
              <a:t>uniqueVals</a:t>
            </a:r>
            <a:r>
              <a:rPr lang="en-US" dirty="0"/>
              <a:t> = </a:t>
            </a:r>
            <a:r>
              <a:rPr lang="en-US" dirty="0" err="1"/>
              <a:t>np.unique</a:t>
            </a:r>
            <a:r>
              <a:rPr lang="en-US" dirty="0"/>
              <a:t>(</a:t>
            </a:r>
            <a:r>
              <a:rPr lang="en-US" dirty="0" err="1"/>
              <a:t>my_list</a:t>
            </a:r>
            <a:r>
              <a:rPr lang="en-US" dirty="0"/>
              <a:t>)</a:t>
            </a:r>
          </a:p>
          <a:p>
            <a:pPr marL="0" indent="0">
              <a:buNone/>
            </a:pPr>
            <a:r>
              <a:rPr lang="en-US" dirty="0"/>
              <a:t>print </a:t>
            </a:r>
            <a:r>
              <a:rPr lang="en-US" dirty="0" err="1"/>
              <a:t>uniqueVals</a:t>
            </a:r>
            <a:endParaRPr lang="en-US" dirty="0"/>
          </a:p>
          <a:p>
            <a:pPr marL="0" indent="0">
              <a:buNone/>
            </a:pPr>
            <a:endParaRPr lang="es-MX" dirty="0"/>
          </a:p>
          <a:p>
            <a:pPr marL="0" indent="0">
              <a:buNone/>
            </a:pPr>
            <a:r>
              <a:rPr lang="en-US" dirty="0" err="1"/>
              <a:t>df</a:t>
            </a:r>
            <a:r>
              <a:rPr lang="en-US" dirty="0"/>
              <a:t> = </a:t>
            </a:r>
            <a:r>
              <a:rPr lang="en-US" dirty="0" err="1"/>
              <a:t>pd.DataFrame</a:t>
            </a:r>
            <a:r>
              <a:rPr lang="en-US" dirty="0"/>
              <a:t>(</a:t>
            </a:r>
            <a:r>
              <a:rPr lang="en-US" dirty="0" err="1"/>
              <a:t>my_list</a:t>
            </a:r>
            <a:r>
              <a:rPr lang="en-US" dirty="0"/>
              <a:t>)</a:t>
            </a:r>
          </a:p>
          <a:p>
            <a:pPr marL="0" indent="0">
              <a:buNone/>
            </a:pPr>
            <a:r>
              <a:rPr lang="en-US" dirty="0" err="1"/>
              <a:t>df.describe</a:t>
            </a:r>
            <a:endParaRPr lang="en-US" dirty="0"/>
          </a:p>
          <a:p>
            <a:pPr marL="0" indent="0">
              <a:buNone/>
            </a:pPr>
            <a:endParaRPr lang="es-MX" dirty="0"/>
          </a:p>
          <a:p>
            <a:pPr marL="0" indent="0">
              <a:buNone/>
            </a:pPr>
            <a:r>
              <a:rPr lang="en-US" dirty="0"/>
              <a:t>pivot = </a:t>
            </a:r>
            <a:r>
              <a:rPr lang="en-US" dirty="0" err="1"/>
              <a:t>df.apply</a:t>
            </a:r>
            <a:r>
              <a:rPr lang="en-US" dirty="0"/>
              <a:t>(</a:t>
            </a:r>
            <a:r>
              <a:rPr lang="en-US" dirty="0" err="1"/>
              <a:t>pd.value_counts</a:t>
            </a:r>
            <a:r>
              <a:rPr lang="en-US" dirty="0"/>
              <a:t>)</a:t>
            </a:r>
          </a:p>
          <a:p>
            <a:pPr marL="0" indent="0">
              <a:buNone/>
            </a:pPr>
            <a:r>
              <a:rPr lang="en-US" dirty="0"/>
              <a:t>print pivot</a:t>
            </a:r>
          </a:p>
          <a:p>
            <a:pPr marL="0" indent="0">
              <a:buNone/>
            </a:pPr>
            <a:r>
              <a:rPr lang="en-US" dirty="0"/>
              <a:t>pivot =</a:t>
            </a:r>
            <a:r>
              <a:rPr lang="en-US" dirty="0" err="1"/>
              <a:t>pd.DataFrame</a:t>
            </a:r>
            <a:r>
              <a:rPr lang="en-US" dirty="0"/>
              <a:t>(pivot)</a:t>
            </a:r>
          </a:p>
          <a:p>
            <a:pPr marL="0" indent="0">
              <a:buNone/>
            </a:pPr>
            <a:r>
              <a:rPr lang="en-US" dirty="0" err="1"/>
              <a:t>pivot.head</a:t>
            </a:r>
            <a:r>
              <a:rPr lang="en-US" dirty="0"/>
              <a:t>()</a:t>
            </a:r>
          </a:p>
        </p:txBody>
      </p:sp>
      <p:pic>
        <p:nvPicPr>
          <p:cNvPr id="4" name="Imagen 3">
            <a:extLst>
              <a:ext uri="{FF2B5EF4-FFF2-40B4-BE49-F238E27FC236}">
                <a16:creationId xmlns:a16="http://schemas.microsoft.com/office/drawing/2014/main" id="{9793B5A1-02D2-45AE-BEE6-4F5866BEF8F6}"/>
              </a:ext>
            </a:extLst>
          </p:cNvPr>
          <p:cNvPicPr>
            <a:picLocks noChangeAspect="1"/>
          </p:cNvPicPr>
          <p:nvPr/>
        </p:nvPicPr>
        <p:blipFill rotWithShape="1">
          <a:blip r:embed="rId2"/>
          <a:srcRect l="21210" t="43536" r="21774" b="15503"/>
          <a:stretch/>
        </p:blipFill>
        <p:spPr>
          <a:xfrm>
            <a:off x="4807975" y="2066432"/>
            <a:ext cx="6951406" cy="1777982"/>
          </a:xfrm>
          <a:prstGeom prst="rect">
            <a:avLst/>
          </a:prstGeom>
        </p:spPr>
      </p:pic>
      <p:pic>
        <p:nvPicPr>
          <p:cNvPr id="5" name="Imagen 4">
            <a:extLst>
              <a:ext uri="{FF2B5EF4-FFF2-40B4-BE49-F238E27FC236}">
                <a16:creationId xmlns:a16="http://schemas.microsoft.com/office/drawing/2014/main" id="{A49A603E-6AFD-42E6-BF3A-4AD8BAC32BA5}"/>
              </a:ext>
            </a:extLst>
          </p:cNvPr>
          <p:cNvPicPr>
            <a:picLocks noChangeAspect="1"/>
          </p:cNvPicPr>
          <p:nvPr/>
        </p:nvPicPr>
        <p:blipFill rotWithShape="1">
          <a:blip r:embed="rId3"/>
          <a:srcRect l="19677" t="28963" r="20450"/>
          <a:stretch/>
        </p:blipFill>
        <p:spPr>
          <a:xfrm>
            <a:off x="4739147" y="3844414"/>
            <a:ext cx="7299733" cy="2823086"/>
          </a:xfrm>
          <a:prstGeom prst="rect">
            <a:avLst/>
          </a:prstGeom>
        </p:spPr>
      </p:pic>
    </p:spTree>
    <p:extLst>
      <p:ext uri="{BB962C8B-B14F-4D97-AF65-F5344CB8AC3E}">
        <p14:creationId xmlns:p14="http://schemas.microsoft.com/office/powerpoint/2010/main" val="1199977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50F1C-D501-4BA1-BD37-3E05AAF8A47D}"/>
              </a:ext>
            </a:extLst>
          </p:cNvPr>
          <p:cNvSpPr>
            <a:spLocks noGrp="1"/>
          </p:cNvSpPr>
          <p:nvPr>
            <p:ph type="title"/>
          </p:nvPr>
        </p:nvSpPr>
        <p:spPr/>
        <p:txBody>
          <a:bodyPr/>
          <a:lstStyle/>
          <a:p>
            <a:r>
              <a:rPr lang="es-MX" dirty="0"/>
              <a:t>RESULTADOS LIMPIOS TÉRMINOS MÁS FRECUENTES DE LOS DOS CANDIDATOS (100TWEETS)</a:t>
            </a:r>
            <a:endParaRPr lang="en-US" dirty="0"/>
          </a:p>
        </p:txBody>
      </p:sp>
      <p:sp>
        <p:nvSpPr>
          <p:cNvPr id="3" name="Marcador de contenido 2">
            <a:extLst>
              <a:ext uri="{FF2B5EF4-FFF2-40B4-BE49-F238E27FC236}">
                <a16:creationId xmlns:a16="http://schemas.microsoft.com/office/drawing/2014/main" id="{1602276D-F4DC-4885-AD0B-0B5FE9EAF8CC}"/>
              </a:ext>
            </a:extLst>
          </p:cNvPr>
          <p:cNvSpPr>
            <a:spLocks noGrp="1"/>
          </p:cNvSpPr>
          <p:nvPr>
            <p:ph idx="1"/>
          </p:nvPr>
        </p:nvSpPr>
        <p:spPr/>
        <p:txBody>
          <a:bodyPr/>
          <a:lstStyle/>
          <a:p>
            <a:endParaRPr lang="en-US" dirty="0"/>
          </a:p>
        </p:txBody>
      </p:sp>
      <p:pic>
        <p:nvPicPr>
          <p:cNvPr id="4" name="Imagen 3">
            <a:extLst>
              <a:ext uri="{FF2B5EF4-FFF2-40B4-BE49-F238E27FC236}">
                <a16:creationId xmlns:a16="http://schemas.microsoft.com/office/drawing/2014/main" id="{7B1EC30C-4C36-4458-B174-3B1A69D465B8}"/>
              </a:ext>
            </a:extLst>
          </p:cNvPr>
          <p:cNvPicPr>
            <a:picLocks noChangeAspect="1"/>
          </p:cNvPicPr>
          <p:nvPr/>
        </p:nvPicPr>
        <p:blipFill rotWithShape="1">
          <a:blip r:embed="rId2"/>
          <a:srcRect l="26049" t="55433" r="46048" b="5313"/>
          <a:stretch/>
        </p:blipFill>
        <p:spPr>
          <a:xfrm>
            <a:off x="581192" y="2180495"/>
            <a:ext cx="4787221" cy="4142843"/>
          </a:xfrm>
          <a:prstGeom prst="rect">
            <a:avLst/>
          </a:prstGeom>
        </p:spPr>
      </p:pic>
      <p:sp>
        <p:nvSpPr>
          <p:cNvPr id="5" name="CuadroTexto 4">
            <a:extLst>
              <a:ext uri="{FF2B5EF4-FFF2-40B4-BE49-F238E27FC236}">
                <a16:creationId xmlns:a16="http://schemas.microsoft.com/office/drawing/2014/main" id="{2F1FCD58-C80C-4ECD-9113-E604DE61B236}"/>
              </a:ext>
            </a:extLst>
          </p:cNvPr>
          <p:cNvSpPr txBox="1"/>
          <p:nvPr/>
        </p:nvSpPr>
        <p:spPr>
          <a:xfrm>
            <a:off x="2861188" y="1995829"/>
            <a:ext cx="822661" cy="369332"/>
          </a:xfrm>
          <a:prstGeom prst="rect">
            <a:avLst/>
          </a:prstGeom>
          <a:noFill/>
        </p:spPr>
        <p:txBody>
          <a:bodyPr wrap="none" rtlCol="0">
            <a:spAutoFit/>
          </a:bodyPr>
          <a:lstStyle/>
          <a:p>
            <a:r>
              <a:rPr lang="es-MX" dirty="0">
                <a:highlight>
                  <a:srgbClr val="FFFF00"/>
                </a:highlight>
              </a:rPr>
              <a:t>AMLO</a:t>
            </a:r>
            <a:endParaRPr lang="en-US" dirty="0">
              <a:highlight>
                <a:srgbClr val="FFFF00"/>
              </a:highlight>
            </a:endParaRPr>
          </a:p>
        </p:txBody>
      </p:sp>
      <p:sp>
        <p:nvSpPr>
          <p:cNvPr id="6" name="Rectángulo 5">
            <a:extLst>
              <a:ext uri="{FF2B5EF4-FFF2-40B4-BE49-F238E27FC236}">
                <a16:creationId xmlns:a16="http://schemas.microsoft.com/office/drawing/2014/main" id="{86680CF9-D0C6-4E8A-9CE3-137D135875A5}"/>
              </a:ext>
            </a:extLst>
          </p:cNvPr>
          <p:cNvSpPr/>
          <p:nvPr/>
        </p:nvSpPr>
        <p:spPr>
          <a:xfrm>
            <a:off x="707923" y="3962400"/>
            <a:ext cx="589935" cy="363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ACFCF3A2-8AEB-45C9-BB6D-E1DDA8B5CF9B}"/>
              </a:ext>
            </a:extLst>
          </p:cNvPr>
          <p:cNvPicPr>
            <a:picLocks noChangeAspect="1"/>
          </p:cNvPicPr>
          <p:nvPr/>
        </p:nvPicPr>
        <p:blipFill rotWithShape="1">
          <a:blip r:embed="rId3"/>
          <a:srcRect l="20161" t="48454" r="44516" b="5314"/>
          <a:stretch/>
        </p:blipFill>
        <p:spPr>
          <a:xfrm>
            <a:off x="6455380" y="2365161"/>
            <a:ext cx="5029745" cy="3591528"/>
          </a:xfrm>
          <a:prstGeom prst="rect">
            <a:avLst/>
          </a:prstGeom>
        </p:spPr>
      </p:pic>
      <p:sp>
        <p:nvSpPr>
          <p:cNvPr id="8" name="CuadroTexto 7">
            <a:extLst>
              <a:ext uri="{FF2B5EF4-FFF2-40B4-BE49-F238E27FC236}">
                <a16:creationId xmlns:a16="http://schemas.microsoft.com/office/drawing/2014/main" id="{496F436D-E8E3-49FD-B1B5-E4A08FF95B09}"/>
              </a:ext>
            </a:extLst>
          </p:cNvPr>
          <p:cNvSpPr txBox="1"/>
          <p:nvPr/>
        </p:nvSpPr>
        <p:spPr>
          <a:xfrm>
            <a:off x="8509230" y="1911145"/>
            <a:ext cx="922047" cy="369332"/>
          </a:xfrm>
          <a:prstGeom prst="rect">
            <a:avLst/>
          </a:prstGeom>
          <a:noFill/>
        </p:spPr>
        <p:txBody>
          <a:bodyPr wrap="none" rtlCol="0">
            <a:spAutoFit/>
          </a:bodyPr>
          <a:lstStyle/>
          <a:p>
            <a:r>
              <a:rPr lang="es-MX" dirty="0">
                <a:highlight>
                  <a:srgbClr val="FFFF00"/>
                </a:highlight>
              </a:rPr>
              <a:t>MEADE</a:t>
            </a:r>
            <a:endParaRPr lang="en-US" dirty="0">
              <a:highlight>
                <a:srgbClr val="FFFF00"/>
              </a:highlight>
            </a:endParaRPr>
          </a:p>
        </p:txBody>
      </p:sp>
    </p:spTree>
    <p:extLst>
      <p:ext uri="{BB962C8B-B14F-4D97-AF65-F5344CB8AC3E}">
        <p14:creationId xmlns:p14="http://schemas.microsoft.com/office/powerpoint/2010/main" val="1264152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50F1C-D501-4BA1-BD37-3E05AAF8A47D}"/>
              </a:ext>
            </a:extLst>
          </p:cNvPr>
          <p:cNvSpPr>
            <a:spLocks noGrp="1"/>
          </p:cNvSpPr>
          <p:nvPr>
            <p:ph type="title"/>
          </p:nvPr>
        </p:nvSpPr>
        <p:spPr/>
        <p:txBody>
          <a:bodyPr/>
          <a:lstStyle/>
          <a:p>
            <a:r>
              <a:rPr lang="es-MX" dirty="0"/>
              <a:t>RESULTADOS LIMPIOS TÉRMINOS MÁS FRECUENTES DE LOS DOS CANDIDATOS (6000TWEETS)</a:t>
            </a:r>
            <a:endParaRPr lang="en-US" dirty="0"/>
          </a:p>
        </p:txBody>
      </p:sp>
      <p:pic>
        <p:nvPicPr>
          <p:cNvPr id="7" name="Imagen 6">
            <a:extLst>
              <a:ext uri="{FF2B5EF4-FFF2-40B4-BE49-F238E27FC236}">
                <a16:creationId xmlns:a16="http://schemas.microsoft.com/office/drawing/2014/main" id="{5B526BF2-1F13-466A-87CB-592FE698832C}"/>
              </a:ext>
            </a:extLst>
          </p:cNvPr>
          <p:cNvPicPr>
            <a:picLocks noChangeAspect="1"/>
          </p:cNvPicPr>
          <p:nvPr/>
        </p:nvPicPr>
        <p:blipFill rotWithShape="1">
          <a:blip r:embed="rId2"/>
          <a:srcRect l="19274" t="51784" r="52016" b="15352"/>
          <a:stretch/>
        </p:blipFill>
        <p:spPr>
          <a:xfrm>
            <a:off x="6457722" y="2589088"/>
            <a:ext cx="4915246" cy="3349375"/>
          </a:xfrm>
          <a:prstGeom prst="rect">
            <a:avLst/>
          </a:prstGeom>
        </p:spPr>
      </p:pic>
      <p:sp>
        <p:nvSpPr>
          <p:cNvPr id="8" name="CuadroTexto 7">
            <a:extLst>
              <a:ext uri="{FF2B5EF4-FFF2-40B4-BE49-F238E27FC236}">
                <a16:creationId xmlns:a16="http://schemas.microsoft.com/office/drawing/2014/main" id="{D45B4AAB-9B24-4869-82B8-ED91623B9316}"/>
              </a:ext>
            </a:extLst>
          </p:cNvPr>
          <p:cNvSpPr txBox="1"/>
          <p:nvPr/>
        </p:nvSpPr>
        <p:spPr>
          <a:xfrm>
            <a:off x="8454322" y="2219756"/>
            <a:ext cx="922047" cy="369332"/>
          </a:xfrm>
          <a:prstGeom prst="rect">
            <a:avLst/>
          </a:prstGeom>
          <a:noFill/>
        </p:spPr>
        <p:txBody>
          <a:bodyPr wrap="none" rtlCol="0">
            <a:spAutoFit/>
          </a:bodyPr>
          <a:lstStyle/>
          <a:p>
            <a:r>
              <a:rPr lang="es-MX" dirty="0">
                <a:highlight>
                  <a:srgbClr val="FFFF00"/>
                </a:highlight>
              </a:rPr>
              <a:t>MEADE</a:t>
            </a:r>
            <a:endParaRPr lang="en-US" dirty="0">
              <a:highlight>
                <a:srgbClr val="FFFF00"/>
              </a:highlight>
            </a:endParaRPr>
          </a:p>
        </p:txBody>
      </p:sp>
      <p:pic>
        <p:nvPicPr>
          <p:cNvPr id="9" name="Imagen 8">
            <a:extLst>
              <a:ext uri="{FF2B5EF4-FFF2-40B4-BE49-F238E27FC236}">
                <a16:creationId xmlns:a16="http://schemas.microsoft.com/office/drawing/2014/main" id="{DDA2EE26-381A-47C9-8E95-ADA087BE98F2}"/>
              </a:ext>
            </a:extLst>
          </p:cNvPr>
          <p:cNvPicPr>
            <a:picLocks noChangeAspect="1"/>
          </p:cNvPicPr>
          <p:nvPr/>
        </p:nvPicPr>
        <p:blipFill rotWithShape="1">
          <a:blip r:embed="rId3"/>
          <a:srcRect l="19919" t="46075" r="44193" b="8519"/>
          <a:stretch/>
        </p:blipFill>
        <p:spPr>
          <a:xfrm>
            <a:off x="825910" y="2793299"/>
            <a:ext cx="4375355" cy="3322366"/>
          </a:xfrm>
          <a:prstGeom prst="rect">
            <a:avLst/>
          </a:prstGeom>
        </p:spPr>
      </p:pic>
      <p:sp>
        <p:nvSpPr>
          <p:cNvPr id="10" name="CuadroTexto 9">
            <a:extLst>
              <a:ext uri="{FF2B5EF4-FFF2-40B4-BE49-F238E27FC236}">
                <a16:creationId xmlns:a16="http://schemas.microsoft.com/office/drawing/2014/main" id="{DB6DB1FB-4263-4175-ADC3-B78261F1F083}"/>
              </a:ext>
            </a:extLst>
          </p:cNvPr>
          <p:cNvSpPr txBox="1"/>
          <p:nvPr/>
        </p:nvSpPr>
        <p:spPr>
          <a:xfrm>
            <a:off x="2148020" y="2085144"/>
            <a:ext cx="822661" cy="369332"/>
          </a:xfrm>
          <a:prstGeom prst="rect">
            <a:avLst/>
          </a:prstGeom>
          <a:noFill/>
        </p:spPr>
        <p:txBody>
          <a:bodyPr wrap="none" rtlCol="0">
            <a:spAutoFit/>
          </a:bodyPr>
          <a:lstStyle/>
          <a:p>
            <a:r>
              <a:rPr lang="es-MX" dirty="0">
                <a:highlight>
                  <a:srgbClr val="FFFF00"/>
                </a:highlight>
              </a:rPr>
              <a:t>AMLO</a:t>
            </a:r>
            <a:endParaRPr lang="en-US" dirty="0">
              <a:highlight>
                <a:srgbClr val="FFFF00"/>
              </a:highlight>
            </a:endParaRPr>
          </a:p>
        </p:txBody>
      </p:sp>
    </p:spTree>
    <p:extLst>
      <p:ext uri="{BB962C8B-B14F-4D97-AF65-F5344CB8AC3E}">
        <p14:creationId xmlns:p14="http://schemas.microsoft.com/office/powerpoint/2010/main" val="115438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EF12B8-45A5-49F5-B959-F251D125FC01}"/>
              </a:ext>
            </a:extLst>
          </p:cNvPr>
          <p:cNvSpPr>
            <a:spLocks noGrp="1"/>
          </p:cNvSpPr>
          <p:nvPr>
            <p:ph type="title"/>
          </p:nvPr>
        </p:nvSpPr>
        <p:spPr/>
        <p:txBody>
          <a:bodyPr/>
          <a:lstStyle/>
          <a:p>
            <a:r>
              <a:rPr lang="es-MX" dirty="0">
                <a:latin typeface="Arial Narrow" panose="020B0606020202030204" pitchFamily="34" charset="0"/>
              </a:rPr>
              <a:t>1.-Importar librerías necesarias </a:t>
            </a:r>
            <a:br>
              <a:rPr lang="es-MX" dirty="0">
                <a:latin typeface="Arial Narrow" panose="020B0606020202030204" pitchFamily="34" charset="0"/>
              </a:rPr>
            </a:br>
            <a:endParaRPr lang="en-US" dirty="0"/>
          </a:p>
        </p:txBody>
      </p:sp>
      <p:pic>
        <p:nvPicPr>
          <p:cNvPr id="8" name="Imagen 7">
            <a:extLst>
              <a:ext uri="{FF2B5EF4-FFF2-40B4-BE49-F238E27FC236}">
                <a16:creationId xmlns:a16="http://schemas.microsoft.com/office/drawing/2014/main" id="{5DE24EBA-6772-45A6-98C7-A7A43A781FAE}"/>
              </a:ext>
            </a:extLst>
          </p:cNvPr>
          <p:cNvPicPr>
            <a:picLocks noChangeAspect="1"/>
          </p:cNvPicPr>
          <p:nvPr/>
        </p:nvPicPr>
        <p:blipFill rotWithShape="1">
          <a:blip r:embed="rId2"/>
          <a:srcRect l="8469" t="51626" r="55669" b="34647"/>
          <a:stretch/>
        </p:blipFill>
        <p:spPr>
          <a:xfrm>
            <a:off x="422786" y="2088967"/>
            <a:ext cx="5869859" cy="1902930"/>
          </a:xfrm>
          <a:prstGeom prst="rect">
            <a:avLst/>
          </a:prstGeom>
        </p:spPr>
      </p:pic>
      <p:sp>
        <p:nvSpPr>
          <p:cNvPr id="9" name="CuadroTexto 8">
            <a:extLst>
              <a:ext uri="{FF2B5EF4-FFF2-40B4-BE49-F238E27FC236}">
                <a16:creationId xmlns:a16="http://schemas.microsoft.com/office/drawing/2014/main" id="{0E79BE4A-2E8E-43BE-AF19-27CE55FF088C}"/>
              </a:ext>
            </a:extLst>
          </p:cNvPr>
          <p:cNvSpPr txBox="1"/>
          <p:nvPr/>
        </p:nvSpPr>
        <p:spPr>
          <a:xfrm>
            <a:off x="6961239" y="2182762"/>
            <a:ext cx="4542503" cy="954107"/>
          </a:xfrm>
          <a:prstGeom prst="rect">
            <a:avLst/>
          </a:prstGeom>
          <a:noFill/>
        </p:spPr>
        <p:txBody>
          <a:bodyPr wrap="square" rtlCol="0">
            <a:spAutoFit/>
          </a:bodyPr>
          <a:lstStyle/>
          <a:p>
            <a:r>
              <a:rPr lang="es-MX" sz="2800" dirty="0">
                <a:solidFill>
                  <a:schemeClr val="accent3">
                    <a:lumMod val="75000"/>
                  </a:schemeClr>
                </a:solidFill>
              </a:rPr>
              <a:t>Indispensable para analizar Tweets</a:t>
            </a:r>
            <a:endParaRPr lang="en-US" sz="2800" dirty="0">
              <a:solidFill>
                <a:schemeClr val="accent3">
                  <a:lumMod val="75000"/>
                </a:schemeClr>
              </a:solidFill>
            </a:endParaRPr>
          </a:p>
        </p:txBody>
      </p:sp>
      <p:sp>
        <p:nvSpPr>
          <p:cNvPr id="10" name="Flecha: hacia la izquierda 9">
            <a:extLst>
              <a:ext uri="{FF2B5EF4-FFF2-40B4-BE49-F238E27FC236}">
                <a16:creationId xmlns:a16="http://schemas.microsoft.com/office/drawing/2014/main" id="{240AD176-A92E-4BFB-A8A8-B6625341FEB8}"/>
              </a:ext>
            </a:extLst>
          </p:cNvPr>
          <p:cNvSpPr/>
          <p:nvPr/>
        </p:nvSpPr>
        <p:spPr>
          <a:xfrm>
            <a:off x="4001729" y="2182762"/>
            <a:ext cx="29595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52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E1412-24C6-4216-B2A3-28FFF0F26D2E}"/>
              </a:ext>
            </a:extLst>
          </p:cNvPr>
          <p:cNvSpPr>
            <a:spLocks noGrp="1"/>
          </p:cNvSpPr>
          <p:nvPr>
            <p:ph type="title"/>
          </p:nvPr>
        </p:nvSpPr>
        <p:spPr/>
        <p:txBody>
          <a:bodyPr/>
          <a:lstStyle/>
          <a:p>
            <a:r>
              <a:rPr lang="es-MX" dirty="0">
                <a:latin typeface="Arial Narrow" panose="020B0606020202030204" pitchFamily="34" charset="0"/>
              </a:rPr>
              <a:t>2.-Conectarse a la API de Twitter</a:t>
            </a:r>
            <a:br>
              <a:rPr lang="es-MX" dirty="0">
                <a:latin typeface="Arial Narrow" panose="020B0606020202030204" pitchFamily="34" charset="0"/>
              </a:rPr>
            </a:br>
            <a:endParaRPr lang="en-US" dirty="0"/>
          </a:p>
        </p:txBody>
      </p:sp>
      <p:pic>
        <p:nvPicPr>
          <p:cNvPr id="4" name="Imagen 3">
            <a:extLst>
              <a:ext uri="{FF2B5EF4-FFF2-40B4-BE49-F238E27FC236}">
                <a16:creationId xmlns:a16="http://schemas.microsoft.com/office/drawing/2014/main" id="{194A89A2-ED75-4B6E-AA54-2CC79879AC9B}"/>
              </a:ext>
            </a:extLst>
          </p:cNvPr>
          <p:cNvPicPr>
            <a:picLocks noChangeAspect="1"/>
          </p:cNvPicPr>
          <p:nvPr/>
        </p:nvPicPr>
        <p:blipFill rotWithShape="1">
          <a:blip r:embed="rId2"/>
          <a:srcRect l="8952" t="34177" r="9677" b="21879"/>
          <a:stretch/>
        </p:blipFill>
        <p:spPr>
          <a:xfrm>
            <a:off x="412954" y="2168178"/>
            <a:ext cx="11197854" cy="4094969"/>
          </a:xfrm>
          <a:prstGeom prst="rect">
            <a:avLst/>
          </a:prstGeom>
        </p:spPr>
      </p:pic>
      <p:sp>
        <p:nvSpPr>
          <p:cNvPr id="5" name="Flecha: hacia la izquierda 4">
            <a:extLst>
              <a:ext uri="{FF2B5EF4-FFF2-40B4-BE49-F238E27FC236}">
                <a16:creationId xmlns:a16="http://schemas.microsoft.com/office/drawing/2014/main" id="{85D6D701-1270-4DB4-8FE6-BB8496BE6055}"/>
              </a:ext>
            </a:extLst>
          </p:cNvPr>
          <p:cNvSpPr/>
          <p:nvPr/>
        </p:nvSpPr>
        <p:spPr>
          <a:xfrm>
            <a:off x="7069394" y="3234814"/>
            <a:ext cx="29595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4D5DA1F2-E0C6-4C47-8161-E8E511458F09}"/>
              </a:ext>
            </a:extLst>
          </p:cNvPr>
          <p:cNvSpPr txBox="1"/>
          <p:nvPr/>
        </p:nvSpPr>
        <p:spPr>
          <a:xfrm>
            <a:off x="8121445" y="2182762"/>
            <a:ext cx="3382297" cy="954107"/>
          </a:xfrm>
          <a:prstGeom prst="rect">
            <a:avLst/>
          </a:prstGeom>
          <a:noFill/>
        </p:spPr>
        <p:txBody>
          <a:bodyPr wrap="square" rtlCol="0">
            <a:spAutoFit/>
          </a:bodyPr>
          <a:lstStyle/>
          <a:p>
            <a:r>
              <a:rPr lang="es-MX" sz="2800" dirty="0">
                <a:solidFill>
                  <a:schemeClr val="accent3">
                    <a:lumMod val="75000"/>
                  </a:schemeClr>
                </a:solidFill>
              </a:rPr>
              <a:t>Se obtienen del sitio de la API de Twitter </a:t>
            </a:r>
            <a:endParaRPr lang="en-US" sz="2800" dirty="0">
              <a:solidFill>
                <a:schemeClr val="accent3">
                  <a:lumMod val="75000"/>
                </a:schemeClr>
              </a:solidFill>
            </a:endParaRPr>
          </a:p>
        </p:txBody>
      </p:sp>
    </p:spTree>
    <p:extLst>
      <p:ext uri="{BB962C8B-B14F-4D97-AF65-F5344CB8AC3E}">
        <p14:creationId xmlns:p14="http://schemas.microsoft.com/office/powerpoint/2010/main" val="427090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249834-C77D-40D6-B70A-C0EC48312291}"/>
              </a:ext>
            </a:extLst>
          </p:cNvPr>
          <p:cNvSpPr>
            <a:spLocks noGrp="1"/>
          </p:cNvSpPr>
          <p:nvPr>
            <p:ph type="title"/>
          </p:nvPr>
        </p:nvSpPr>
        <p:spPr/>
        <p:txBody>
          <a:bodyPr/>
          <a:lstStyle/>
          <a:p>
            <a:r>
              <a:rPr lang="es-MX" dirty="0">
                <a:latin typeface="Arial Narrow" panose="020B0606020202030204" pitchFamily="34" charset="0"/>
              </a:rPr>
              <a:t>3.-Realizar una consulta</a:t>
            </a:r>
            <a:br>
              <a:rPr lang="es-MX" dirty="0">
                <a:latin typeface="Arial Narrow" panose="020B0606020202030204" pitchFamily="34" charset="0"/>
              </a:rPr>
            </a:br>
            <a:endParaRPr lang="en-US" dirty="0"/>
          </a:p>
        </p:txBody>
      </p:sp>
      <p:pic>
        <p:nvPicPr>
          <p:cNvPr id="4" name="Marcador de contenido 3">
            <a:extLst>
              <a:ext uri="{FF2B5EF4-FFF2-40B4-BE49-F238E27FC236}">
                <a16:creationId xmlns:a16="http://schemas.microsoft.com/office/drawing/2014/main" id="{F07863CF-6A95-4D41-91BD-B4B08D9AC843}"/>
              </a:ext>
            </a:extLst>
          </p:cNvPr>
          <p:cNvPicPr>
            <a:picLocks noGrp="1" noChangeAspect="1"/>
          </p:cNvPicPr>
          <p:nvPr>
            <p:ph idx="1"/>
          </p:nvPr>
        </p:nvPicPr>
        <p:blipFill rotWithShape="1">
          <a:blip r:embed="rId2"/>
          <a:srcRect t="68629" r="40485" b="2123"/>
          <a:stretch/>
        </p:blipFill>
        <p:spPr>
          <a:xfrm>
            <a:off x="510361" y="2050853"/>
            <a:ext cx="6677019" cy="2648966"/>
          </a:xfrm>
          <a:prstGeom prst="rect">
            <a:avLst/>
          </a:prstGeom>
        </p:spPr>
      </p:pic>
      <p:sp>
        <p:nvSpPr>
          <p:cNvPr id="5" name="CuadroTexto 4">
            <a:extLst>
              <a:ext uri="{FF2B5EF4-FFF2-40B4-BE49-F238E27FC236}">
                <a16:creationId xmlns:a16="http://schemas.microsoft.com/office/drawing/2014/main" id="{C9F9FB88-66EC-4C61-9F62-E425DEBE2F18}"/>
              </a:ext>
            </a:extLst>
          </p:cNvPr>
          <p:cNvSpPr txBox="1"/>
          <p:nvPr/>
        </p:nvSpPr>
        <p:spPr>
          <a:xfrm>
            <a:off x="7423355" y="2050853"/>
            <a:ext cx="4070555" cy="3970318"/>
          </a:xfrm>
          <a:prstGeom prst="rect">
            <a:avLst/>
          </a:prstGeom>
          <a:noFill/>
        </p:spPr>
        <p:txBody>
          <a:bodyPr wrap="square" rtlCol="0">
            <a:spAutoFit/>
          </a:bodyPr>
          <a:lstStyle/>
          <a:p>
            <a:r>
              <a:rPr lang="es-MX" sz="2800" dirty="0">
                <a:solidFill>
                  <a:schemeClr val="accent3">
                    <a:lumMod val="75000"/>
                  </a:schemeClr>
                </a:solidFill>
              </a:rPr>
              <a:t>Definimos la variable “ </a:t>
            </a:r>
            <a:r>
              <a:rPr lang="es-MX" sz="2800" dirty="0" err="1">
                <a:solidFill>
                  <a:schemeClr val="accent3">
                    <a:lumMod val="75000"/>
                  </a:schemeClr>
                </a:solidFill>
              </a:rPr>
              <a:t>searchQuery</a:t>
            </a:r>
            <a:r>
              <a:rPr lang="es-MX" sz="2800" dirty="0">
                <a:solidFill>
                  <a:schemeClr val="accent3">
                    <a:lumMod val="75000"/>
                  </a:schemeClr>
                </a:solidFill>
              </a:rPr>
              <a:t>” que va a guardar nuestra consulta.</a:t>
            </a:r>
          </a:p>
          <a:p>
            <a:endParaRPr lang="es-MX" sz="2800" dirty="0">
              <a:solidFill>
                <a:schemeClr val="accent3">
                  <a:lumMod val="75000"/>
                </a:schemeClr>
              </a:solidFill>
            </a:endParaRPr>
          </a:p>
          <a:p>
            <a:r>
              <a:rPr lang="es-MX" sz="2800" dirty="0">
                <a:solidFill>
                  <a:schemeClr val="accent3">
                    <a:lumMod val="75000"/>
                  </a:schemeClr>
                </a:solidFill>
              </a:rPr>
              <a:t>Elegimos las palabras clave</a:t>
            </a:r>
          </a:p>
          <a:p>
            <a:r>
              <a:rPr lang="es-MX" sz="2800" dirty="0">
                <a:solidFill>
                  <a:schemeClr val="accent3">
                    <a:lumMod val="75000"/>
                  </a:schemeClr>
                </a:solidFill>
              </a:rPr>
              <a:t>Esta búsqueda puede incluir otros parámetros, como el  No. De Tweets que queremos.</a:t>
            </a:r>
            <a:endParaRPr lang="en-US" sz="2800" dirty="0">
              <a:solidFill>
                <a:schemeClr val="accent3">
                  <a:lumMod val="75000"/>
                </a:schemeClr>
              </a:solidFill>
            </a:endParaRPr>
          </a:p>
        </p:txBody>
      </p:sp>
    </p:spTree>
    <p:extLst>
      <p:ext uri="{BB962C8B-B14F-4D97-AF65-F5344CB8AC3E}">
        <p14:creationId xmlns:p14="http://schemas.microsoft.com/office/powerpoint/2010/main" val="114711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3ED42-624C-437A-8BBC-06C17D082A97}"/>
              </a:ext>
            </a:extLst>
          </p:cNvPr>
          <p:cNvSpPr>
            <a:spLocks noGrp="1"/>
          </p:cNvSpPr>
          <p:nvPr>
            <p:ph type="title"/>
          </p:nvPr>
        </p:nvSpPr>
        <p:spPr/>
        <p:txBody>
          <a:bodyPr/>
          <a:lstStyle/>
          <a:p>
            <a:r>
              <a:rPr lang="es-MX" dirty="0"/>
              <a:t>MÉTODO CURSOR PARA PAGINACION</a:t>
            </a:r>
            <a:endParaRPr lang="en-US" dirty="0"/>
          </a:p>
        </p:txBody>
      </p:sp>
      <p:sp>
        <p:nvSpPr>
          <p:cNvPr id="3" name="Marcador de contenido 2">
            <a:extLst>
              <a:ext uri="{FF2B5EF4-FFF2-40B4-BE49-F238E27FC236}">
                <a16:creationId xmlns:a16="http://schemas.microsoft.com/office/drawing/2014/main" id="{5726240D-3FCB-4139-8D85-6ACDE9B7343C}"/>
              </a:ext>
            </a:extLst>
          </p:cNvPr>
          <p:cNvSpPr>
            <a:spLocks noGrp="1"/>
          </p:cNvSpPr>
          <p:nvPr>
            <p:ph idx="1"/>
          </p:nvPr>
        </p:nvSpPr>
        <p:spPr>
          <a:xfrm>
            <a:off x="581192" y="3448858"/>
            <a:ext cx="11029616" cy="3678303"/>
          </a:xfrm>
        </p:spPr>
        <p:txBody>
          <a:bodyPr/>
          <a:lstStyle/>
          <a:p>
            <a:pPr marL="0" indent="0">
              <a:buNone/>
            </a:pPr>
            <a:r>
              <a:rPr lang="es-MX" sz="2800" dirty="0">
                <a:solidFill>
                  <a:schemeClr val="accent3">
                    <a:lumMod val="75000"/>
                  </a:schemeClr>
                </a:solidFill>
              </a:rPr>
              <a:t>Aplicamos el método cursor para paginar los resultados de la </a:t>
            </a:r>
            <a:r>
              <a:rPr lang="es-MX" sz="2800" dirty="0" err="1">
                <a:solidFill>
                  <a:schemeClr val="accent3">
                    <a:lumMod val="75000"/>
                  </a:schemeClr>
                </a:solidFill>
              </a:rPr>
              <a:t>consulta,en</a:t>
            </a:r>
            <a:r>
              <a:rPr lang="es-MX" sz="2800" dirty="0">
                <a:solidFill>
                  <a:schemeClr val="accent3">
                    <a:lumMod val="75000"/>
                  </a:schemeClr>
                </a:solidFill>
              </a:rPr>
              <a:t> el caso de la consulta #PRI, establecimos una ventana de tiempo entre octubre y diciembre de 2017-funcionó sólo una vez =(</a:t>
            </a:r>
            <a:endParaRPr lang="en-US" sz="2800" dirty="0">
              <a:solidFill>
                <a:schemeClr val="accent3">
                  <a:lumMod val="75000"/>
                </a:schemeClr>
              </a:solidFill>
            </a:endParaRPr>
          </a:p>
        </p:txBody>
      </p:sp>
      <p:pic>
        <p:nvPicPr>
          <p:cNvPr id="5" name="Imagen 4">
            <a:extLst>
              <a:ext uri="{FF2B5EF4-FFF2-40B4-BE49-F238E27FC236}">
                <a16:creationId xmlns:a16="http://schemas.microsoft.com/office/drawing/2014/main" id="{A87B13CE-7F41-4DCA-A25D-F03A4BD50C7E}"/>
              </a:ext>
            </a:extLst>
          </p:cNvPr>
          <p:cNvPicPr>
            <a:picLocks noChangeAspect="1"/>
          </p:cNvPicPr>
          <p:nvPr/>
        </p:nvPicPr>
        <p:blipFill rotWithShape="1">
          <a:blip r:embed="rId2"/>
          <a:srcRect l="12420" t="44012" r="15323" b="34782"/>
          <a:stretch/>
        </p:blipFill>
        <p:spPr>
          <a:xfrm>
            <a:off x="88931" y="1986447"/>
            <a:ext cx="11838039" cy="2661559"/>
          </a:xfrm>
          <a:prstGeom prst="rect">
            <a:avLst/>
          </a:prstGeom>
        </p:spPr>
      </p:pic>
    </p:spTree>
    <p:extLst>
      <p:ext uri="{BB962C8B-B14F-4D97-AF65-F5344CB8AC3E}">
        <p14:creationId xmlns:p14="http://schemas.microsoft.com/office/powerpoint/2010/main" val="295370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8A7E9-FF46-47FF-9459-8FF17BB21D96}"/>
              </a:ext>
            </a:extLst>
          </p:cNvPr>
          <p:cNvSpPr>
            <a:spLocks noGrp="1"/>
          </p:cNvSpPr>
          <p:nvPr>
            <p:ph type="title"/>
          </p:nvPr>
        </p:nvSpPr>
        <p:spPr/>
        <p:txBody>
          <a:bodyPr/>
          <a:lstStyle/>
          <a:p>
            <a:r>
              <a:rPr lang="es-MX" b="1" dirty="0"/>
              <a:t>4.-SELECCIONAR LOS CAMPOS PARA REALIZAR ANÁLISIS Y PREPARARLOS COMO DATA FRAME</a:t>
            </a:r>
            <a:endParaRPr lang="en-US" dirty="0"/>
          </a:p>
        </p:txBody>
      </p:sp>
      <p:pic>
        <p:nvPicPr>
          <p:cNvPr id="4" name="Marcador de contenido 3">
            <a:extLst>
              <a:ext uri="{FF2B5EF4-FFF2-40B4-BE49-F238E27FC236}">
                <a16:creationId xmlns:a16="http://schemas.microsoft.com/office/drawing/2014/main" id="{C274D377-971F-49AF-BDA6-3BC34E49F3BD}"/>
              </a:ext>
            </a:extLst>
          </p:cNvPr>
          <p:cNvPicPr>
            <a:picLocks noGrp="1" noChangeAspect="1"/>
          </p:cNvPicPr>
          <p:nvPr>
            <p:ph idx="1"/>
          </p:nvPr>
        </p:nvPicPr>
        <p:blipFill rotWithShape="1">
          <a:blip r:embed="rId2"/>
          <a:srcRect l="14356" t="47402" r="33385" b="2925"/>
          <a:stretch/>
        </p:blipFill>
        <p:spPr>
          <a:xfrm>
            <a:off x="237061" y="2125422"/>
            <a:ext cx="7913879" cy="4432693"/>
          </a:xfrm>
          <a:prstGeom prst="rect">
            <a:avLst/>
          </a:prstGeom>
        </p:spPr>
      </p:pic>
      <p:sp>
        <p:nvSpPr>
          <p:cNvPr id="6" name="Marcador de contenido 2">
            <a:extLst>
              <a:ext uri="{FF2B5EF4-FFF2-40B4-BE49-F238E27FC236}">
                <a16:creationId xmlns:a16="http://schemas.microsoft.com/office/drawing/2014/main" id="{D37770F5-2FF1-45FD-8BEE-4A5EBDD8BAF7}"/>
              </a:ext>
            </a:extLst>
          </p:cNvPr>
          <p:cNvSpPr txBox="1">
            <a:spLocks/>
          </p:cNvSpPr>
          <p:nvPr/>
        </p:nvSpPr>
        <p:spPr>
          <a:xfrm>
            <a:off x="8367251" y="1787206"/>
            <a:ext cx="3509027" cy="367830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MX" sz="2800" dirty="0">
                <a:solidFill>
                  <a:schemeClr val="accent3">
                    <a:lumMod val="75000"/>
                  </a:schemeClr>
                </a:solidFill>
              </a:rPr>
              <a:t>- Creamos un Data </a:t>
            </a:r>
            <a:r>
              <a:rPr lang="es-MX" sz="2800" dirty="0" err="1">
                <a:solidFill>
                  <a:schemeClr val="accent3">
                    <a:lumMod val="75000"/>
                  </a:schemeClr>
                </a:solidFill>
              </a:rPr>
              <a:t>Frame</a:t>
            </a:r>
            <a:r>
              <a:rPr lang="es-MX" sz="2800" dirty="0">
                <a:solidFill>
                  <a:schemeClr val="accent3">
                    <a:lumMod val="75000"/>
                  </a:schemeClr>
                </a:solidFill>
              </a:rPr>
              <a:t> </a:t>
            </a:r>
            <a:r>
              <a:rPr lang="es-MX" sz="2800" dirty="0" err="1">
                <a:solidFill>
                  <a:schemeClr val="accent3">
                    <a:lumMod val="75000"/>
                  </a:schemeClr>
                </a:solidFill>
              </a:rPr>
              <a:t>vacio</a:t>
            </a:r>
            <a:r>
              <a:rPr lang="es-MX" sz="2800" dirty="0">
                <a:solidFill>
                  <a:schemeClr val="accent3">
                    <a:lumMod val="75000"/>
                  </a:schemeClr>
                </a:solidFill>
              </a:rPr>
              <a:t> y utilizando </a:t>
            </a:r>
            <a:r>
              <a:rPr lang="es-MX" sz="2800" dirty="0" err="1">
                <a:solidFill>
                  <a:schemeClr val="accent3">
                    <a:lumMod val="75000"/>
                  </a:schemeClr>
                </a:solidFill>
              </a:rPr>
              <a:t>comprenhension</a:t>
            </a:r>
            <a:r>
              <a:rPr lang="es-MX" sz="2800" dirty="0">
                <a:solidFill>
                  <a:schemeClr val="accent3">
                    <a:lumMod val="75000"/>
                  </a:schemeClr>
                </a:solidFill>
              </a:rPr>
              <a:t> </a:t>
            </a:r>
            <a:r>
              <a:rPr lang="es-MX" sz="2800" dirty="0" err="1">
                <a:solidFill>
                  <a:schemeClr val="accent3">
                    <a:lumMod val="75000"/>
                  </a:schemeClr>
                </a:solidFill>
              </a:rPr>
              <a:t>list</a:t>
            </a:r>
            <a:r>
              <a:rPr lang="es-MX" sz="2800" dirty="0">
                <a:solidFill>
                  <a:schemeClr val="accent3">
                    <a:lumMod val="75000"/>
                  </a:schemeClr>
                </a:solidFill>
              </a:rPr>
              <a:t> “</a:t>
            </a:r>
            <a:r>
              <a:rPr lang="es-MX" sz="2800" dirty="0" err="1">
                <a:solidFill>
                  <a:schemeClr val="accent3">
                    <a:lumMod val="75000"/>
                  </a:schemeClr>
                </a:solidFill>
              </a:rPr>
              <a:t>parseamos</a:t>
            </a:r>
            <a:r>
              <a:rPr lang="es-MX" sz="2800" dirty="0">
                <a:solidFill>
                  <a:schemeClr val="accent3">
                    <a:lumMod val="75000"/>
                  </a:schemeClr>
                </a:solidFill>
              </a:rPr>
              <a:t>” cada uno de los campos que elegimos, cada campo queda como una columna </a:t>
            </a:r>
            <a:endParaRPr lang="en-US" sz="2800" dirty="0">
              <a:solidFill>
                <a:schemeClr val="accent3">
                  <a:lumMod val="75000"/>
                </a:schemeClr>
              </a:solidFill>
            </a:endParaRPr>
          </a:p>
        </p:txBody>
      </p:sp>
    </p:spTree>
    <p:extLst>
      <p:ext uri="{BB962C8B-B14F-4D97-AF65-F5344CB8AC3E}">
        <p14:creationId xmlns:p14="http://schemas.microsoft.com/office/powerpoint/2010/main" val="276060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43D9F-A303-4296-B31F-E19C76228446}"/>
              </a:ext>
            </a:extLst>
          </p:cNvPr>
          <p:cNvSpPr>
            <a:spLocks noGrp="1"/>
          </p:cNvSpPr>
          <p:nvPr>
            <p:ph type="title"/>
          </p:nvPr>
        </p:nvSpPr>
        <p:spPr/>
        <p:txBody>
          <a:bodyPr/>
          <a:lstStyle/>
          <a:p>
            <a:r>
              <a:rPr lang="es-MX" dirty="0"/>
              <a:t>RESULTADO </a:t>
            </a:r>
            <a:endParaRPr lang="en-US" dirty="0"/>
          </a:p>
        </p:txBody>
      </p:sp>
      <p:pic>
        <p:nvPicPr>
          <p:cNvPr id="4" name="Marcador de contenido 3">
            <a:extLst>
              <a:ext uri="{FF2B5EF4-FFF2-40B4-BE49-F238E27FC236}">
                <a16:creationId xmlns:a16="http://schemas.microsoft.com/office/drawing/2014/main" id="{9453C3ED-7C0C-4932-BA08-805F9A2601DD}"/>
              </a:ext>
            </a:extLst>
          </p:cNvPr>
          <p:cNvPicPr>
            <a:picLocks noGrp="1" noChangeAspect="1"/>
          </p:cNvPicPr>
          <p:nvPr>
            <p:ph idx="1"/>
          </p:nvPr>
        </p:nvPicPr>
        <p:blipFill rotWithShape="1">
          <a:blip r:embed="rId2"/>
          <a:srcRect l="15492" t="27569" r="20068" b="8806"/>
          <a:stretch/>
        </p:blipFill>
        <p:spPr>
          <a:xfrm>
            <a:off x="265470" y="1926901"/>
            <a:ext cx="10820346" cy="4857357"/>
          </a:xfrm>
          <a:prstGeom prst="rect">
            <a:avLst/>
          </a:prstGeom>
        </p:spPr>
      </p:pic>
    </p:spTree>
    <p:extLst>
      <p:ext uri="{BB962C8B-B14F-4D97-AF65-F5344CB8AC3E}">
        <p14:creationId xmlns:p14="http://schemas.microsoft.com/office/powerpoint/2010/main" val="2794446563"/>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TM03457464[[fn=Dividendo]]</Template>
  <TotalTime>175</TotalTime>
  <Words>1686</Words>
  <Application>Microsoft Office PowerPoint</Application>
  <PresentationFormat>Panorámica</PresentationFormat>
  <Paragraphs>191</Paragraphs>
  <Slides>33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Arial Narrow</vt:lpstr>
      <vt:lpstr>Gill Sans MT</vt:lpstr>
      <vt:lpstr>Wingdings 2</vt:lpstr>
      <vt:lpstr>Dividendo</vt:lpstr>
      <vt:lpstr>Análisis de TWEETS   #seguridadinterior #pri</vt:lpstr>
      <vt:lpstr>MOTIVACIÓN</vt:lpstr>
      <vt:lpstr>proceso</vt:lpstr>
      <vt:lpstr>1.-Importar librerías necesarias  </vt:lpstr>
      <vt:lpstr>2.-Conectarse a la API de Twitter </vt:lpstr>
      <vt:lpstr>3.-Realizar una consulta </vt:lpstr>
      <vt:lpstr>MÉTODO CURSOR PARA PAGINACION</vt:lpstr>
      <vt:lpstr>4.-SELECCIONAR LOS CAMPOS PARA REALIZAR ANÁLISIS Y PREPARARLOS COMO DATA FRAME</vt:lpstr>
      <vt:lpstr>RESULTADO </vt:lpstr>
      <vt:lpstr>RESULTADO </vt:lpstr>
      <vt:lpstr>5.-Analizar los campos de localización (pregunta sobre seguridad interior)</vt:lpstr>
      <vt:lpstr>6.-Analizar el campo Tweet-text A) tokenizar ( nltk.tokenize)</vt:lpstr>
      <vt:lpstr>6.-Analizar el campo Tweet-text A) tokenizar - ( nltk.tokenize)</vt:lpstr>
      <vt:lpstr>6.-Analizar el campo Tweet-text A) tokenizar ( nltk.tokenize)</vt:lpstr>
      <vt:lpstr>6.-Analizar el campo Tweet-text  B)ELIMINAR PUNTUACIÓN  (string.punctuation)</vt:lpstr>
      <vt:lpstr>6.-Analizar el campo Tweet-text A) eliminar stop words</vt:lpstr>
      <vt:lpstr>Resultado</vt:lpstr>
      <vt:lpstr>Términos frecuentes</vt:lpstr>
      <vt:lpstr>CONCLUSIONES Y APRENDIZAJES</vt:lpstr>
      <vt:lpstr>ejercicio</vt:lpstr>
      <vt:lpstr>Presentación de PowerPoint</vt:lpstr>
      <vt:lpstr>Ayuda GENERAL EJERCICIO</vt:lpstr>
      <vt:lpstr>Ayuda GENERAL EJERCICIO</vt:lpstr>
      <vt:lpstr>Resultados </vt:lpstr>
      <vt:lpstr>Resultados del ejercicio</vt:lpstr>
      <vt:lpstr>Resultados del ejercicio</vt:lpstr>
      <vt:lpstr>Presentación de PowerPoint</vt:lpstr>
      <vt:lpstr>Presentación de PowerPoint</vt:lpstr>
      <vt:lpstr>Presentación de PowerPoint</vt:lpstr>
      <vt:lpstr>Presentación de PowerPoint</vt:lpstr>
      <vt:lpstr>Presentación de PowerPoint</vt:lpstr>
      <vt:lpstr>RESULTADOS LIMPIOS TÉRMINOS MÁS FRECUENTES DE LOS DOS CANDIDATOS (100TWEETS)</vt:lpstr>
      <vt:lpstr>RESULTADOS LIMPIOS TÉRMINOS MÁS FRECUENTES DE LOS DOS CANDIDATOS (6000TWEETS)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TWEETS   #seguridadinterior #pri</dc:title>
  <dc:creator>JESICA</dc:creator>
  <cp:lastModifiedBy>JESICA</cp:lastModifiedBy>
  <cp:revision>19</cp:revision>
  <dcterms:created xsi:type="dcterms:W3CDTF">2018-01-20T00:57:32Z</dcterms:created>
  <dcterms:modified xsi:type="dcterms:W3CDTF">2018-01-20T03:53:18Z</dcterms:modified>
</cp:coreProperties>
</file>